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1" r:id="rId2"/>
    <p:sldId id="257" r:id="rId3"/>
    <p:sldId id="258" r:id="rId4"/>
    <p:sldId id="260" r:id="rId5"/>
    <p:sldId id="259" r:id="rId6"/>
    <p:sldId id="261" r:id="rId7"/>
    <p:sldId id="272" r:id="rId8"/>
    <p:sldId id="273" r:id="rId9"/>
    <p:sldId id="274" r:id="rId10"/>
    <p:sldId id="262" r:id="rId11"/>
    <p:sldId id="263" r:id="rId12"/>
    <p:sldId id="264" r:id="rId13"/>
    <p:sldId id="265" r:id="rId14"/>
    <p:sldId id="266" r:id="rId15"/>
    <p:sldId id="267" r:id="rId16"/>
    <p:sldId id="268" r:id="rId17"/>
    <p:sldId id="269" r:id="rId18"/>
    <p:sldId id="270" r:id="rId19"/>
    <p:sldId id="275" r:id="rId20"/>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D742F-2646-4B56-9EBF-CF3866FC8AF4}" type="datetimeFigureOut">
              <a:rPr lang="pt-PT" smtClean="0"/>
              <a:t>24-10-2017</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CD3C6-5E30-4E06-BFEB-3E72D9A5BA89}" type="slidenum">
              <a:rPr lang="pt-PT" smtClean="0"/>
              <a:t>‹#›</a:t>
            </a:fld>
            <a:endParaRPr lang="pt-PT"/>
          </a:p>
        </p:txBody>
      </p:sp>
    </p:spTree>
    <p:extLst>
      <p:ext uri="{BB962C8B-B14F-4D97-AF65-F5344CB8AC3E}">
        <p14:creationId xmlns:p14="http://schemas.microsoft.com/office/powerpoint/2010/main" val="134498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DC6A5C-4DC4-409F-ACE9-E9082D33A2B7}" type="slidenum">
              <a:rPr lang="en-US" smtClean="0"/>
              <a:t>1</a:t>
            </a:fld>
            <a:endParaRPr lang="en-US"/>
          </a:p>
        </p:txBody>
      </p:sp>
    </p:spTree>
    <p:extLst>
      <p:ext uri="{BB962C8B-B14F-4D97-AF65-F5344CB8AC3E}">
        <p14:creationId xmlns:p14="http://schemas.microsoft.com/office/powerpoint/2010/main" val="6456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24-10-2017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7725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24-10-2017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752274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24-10-2017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223230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1026" name="Picture 2" descr="C:\Documents and Settings\ramaral\Desktop\Templates iseg JPEG\capa mestrados.jpg"/>
          <p:cNvPicPr>
            <a:picLocks noChangeAspect="1" noChangeArrowheads="1"/>
          </p:cNvPicPr>
          <p:nvPr userDrawn="1"/>
        </p:nvPicPr>
        <p:blipFill>
          <a:blip r:embed="rId2" cstate="print"/>
          <a:srcRect/>
          <a:stretch>
            <a:fillRect/>
          </a:stretch>
        </p:blipFill>
        <p:spPr bwMode="auto">
          <a:xfrm>
            <a:off x="-1" y="-1"/>
            <a:ext cx="9144001" cy="6858001"/>
          </a:xfrm>
          <a:prstGeom prst="rect">
            <a:avLst/>
          </a:prstGeom>
          <a:noFill/>
        </p:spPr>
      </p:pic>
      <p:sp>
        <p:nvSpPr>
          <p:cNvPr id="2" name="Rectangle 1"/>
          <p:cNvSpPr/>
          <p:nvPr userDrawn="1"/>
        </p:nvSpPr>
        <p:spPr>
          <a:xfrm>
            <a:off x="467544" y="4869160"/>
            <a:ext cx="2232248"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 name="Rectangle 3"/>
          <p:cNvSpPr/>
          <p:nvPr userDrawn="1"/>
        </p:nvSpPr>
        <p:spPr>
          <a:xfrm>
            <a:off x="4788025" y="0"/>
            <a:ext cx="435597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Rectangle 5"/>
          <p:cNvSpPr/>
          <p:nvPr userDrawn="1"/>
        </p:nvSpPr>
        <p:spPr>
          <a:xfrm>
            <a:off x="0" y="1727199"/>
            <a:ext cx="9144001" cy="1100667"/>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itle 1"/>
          <p:cNvSpPr>
            <a:spLocks noGrp="1"/>
          </p:cNvSpPr>
          <p:nvPr>
            <p:ph type="ctrTitle" hasCustomPrompt="1"/>
          </p:nvPr>
        </p:nvSpPr>
        <p:spPr>
          <a:xfrm>
            <a:off x="395536" y="1772817"/>
            <a:ext cx="7772400" cy="1080120"/>
          </a:xfrm>
        </p:spPr>
        <p:txBody>
          <a:bodyPr>
            <a:normAutofit/>
          </a:bodyPr>
          <a:lstStyle>
            <a:lvl1pPr algn="l">
              <a:defRPr sz="4000">
                <a:solidFill>
                  <a:schemeClr val="bg1"/>
                </a:solidFill>
                <a:latin typeface="Franklin Gothic Book" pitchFamily="34" charset="0"/>
              </a:defRPr>
            </a:lvl1pPr>
          </a:lstStyle>
          <a:p>
            <a:r>
              <a:rPr lang="en-US" dirty="0" smtClean="0"/>
              <a:t>MESTRADOS</a:t>
            </a:r>
            <a:endParaRPr lang="pt-PT" dirty="0"/>
          </a:p>
        </p:txBody>
      </p:sp>
      <p:sp>
        <p:nvSpPr>
          <p:cNvPr id="9" name="Rectangle 8"/>
          <p:cNvSpPr/>
          <p:nvPr userDrawn="1"/>
        </p:nvSpPr>
        <p:spPr>
          <a:xfrm>
            <a:off x="745067" y="2905125"/>
            <a:ext cx="6203197" cy="600075"/>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Rectangle 10"/>
          <p:cNvSpPr/>
          <p:nvPr userDrawn="1"/>
        </p:nvSpPr>
        <p:spPr>
          <a:xfrm>
            <a:off x="745066" y="3562350"/>
            <a:ext cx="1582345" cy="553360"/>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hasCustomPrompt="1"/>
          </p:nvPr>
        </p:nvSpPr>
        <p:spPr>
          <a:xfrm>
            <a:off x="755576" y="3573016"/>
            <a:ext cx="1584176" cy="576064"/>
          </a:xfrm>
        </p:spPr>
        <p:txBody>
          <a:bodyPr>
            <a:normAutofit/>
          </a:bodyPr>
          <a:lstStyle>
            <a:lvl1pPr marL="0" indent="0" algn="ctr">
              <a:buNone/>
              <a:defRPr sz="2200" baseline="0">
                <a:solidFill>
                  <a:schemeClr val="bg1"/>
                </a:solidFill>
                <a:latin typeface="Franklin Gothic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Set 2013</a:t>
            </a:r>
            <a:endParaRPr lang="pt-PT" dirty="0"/>
          </a:p>
        </p:txBody>
      </p:sp>
      <p:sp>
        <p:nvSpPr>
          <p:cNvPr id="7" name="Text Placeholder 6"/>
          <p:cNvSpPr>
            <a:spLocks noGrp="1"/>
          </p:cNvSpPr>
          <p:nvPr>
            <p:ph type="body" sz="quarter" idx="10" hasCustomPrompt="1"/>
          </p:nvPr>
        </p:nvSpPr>
        <p:spPr>
          <a:xfrm>
            <a:off x="755576" y="2924175"/>
            <a:ext cx="4967287" cy="504825"/>
          </a:xfrm>
        </p:spPr>
        <p:txBody>
          <a:bodyPr>
            <a:normAutofit/>
          </a:bodyPr>
          <a:lstStyle>
            <a:lvl1pPr>
              <a:buNone/>
              <a:defRPr sz="2500" baseline="0">
                <a:solidFill>
                  <a:schemeClr val="bg1"/>
                </a:solidFill>
                <a:latin typeface="Franklin Gothic Book" pitchFamily="34" charset="0"/>
              </a:defRPr>
            </a:lvl1pPr>
          </a:lstStyle>
          <a:p>
            <a:pPr lvl="0"/>
            <a:r>
              <a:rPr lang="pt-PT" dirty="0" smtClean="0"/>
              <a:t>Ciências Empresariais</a:t>
            </a:r>
            <a:endParaRPr lang="pt-PT" dirty="0"/>
          </a:p>
        </p:txBody>
      </p:sp>
      <p:pic>
        <p:nvPicPr>
          <p:cNvPr id="10" name="Picture 2" descr="https://www.iseg.ulisboa.pt/aquila/getFile.do?method=getFile&amp;fileId=555683&amp;_request_checksum_=0c71e3ca3ad61a54c8bde2a3d92eda31df5c2f5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2301" y="5203855"/>
            <a:ext cx="2391547" cy="1062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97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23820A-C7C0-4B1B-BB0F-3B38C13D64B6}" type="datetimeFigureOut">
              <a:rPr lang="pt-PT" smtClean="0"/>
              <a:t>24-10-2017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72045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3820A-C7C0-4B1B-BB0F-3B38C13D64B6}" type="datetimeFigureOut">
              <a:rPr lang="pt-PT" smtClean="0"/>
              <a:t>24-10-2017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183591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6D23820A-C7C0-4B1B-BB0F-3B38C13D64B6}" type="datetimeFigureOut">
              <a:rPr lang="pt-PT" smtClean="0"/>
              <a:t>24-10-2017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87160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6D23820A-C7C0-4B1B-BB0F-3B38C13D64B6}" type="datetimeFigureOut">
              <a:rPr lang="pt-PT" smtClean="0"/>
              <a:t>24-10-2017</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233227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6D23820A-C7C0-4B1B-BB0F-3B38C13D64B6}" type="datetimeFigureOut">
              <a:rPr lang="pt-PT" smtClean="0"/>
              <a:t>24-10-2017</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110493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3820A-C7C0-4B1B-BB0F-3B38C13D64B6}" type="datetimeFigureOut">
              <a:rPr lang="pt-PT" smtClean="0"/>
              <a:t>24-10-2017</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4227868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3820A-C7C0-4B1B-BB0F-3B38C13D64B6}" type="datetimeFigureOut">
              <a:rPr lang="pt-PT" smtClean="0"/>
              <a:t>24-10-2017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3452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3820A-C7C0-4B1B-BB0F-3B38C13D64B6}" type="datetimeFigureOut">
              <a:rPr lang="pt-PT" smtClean="0"/>
              <a:t>24-10-2017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55AB039-54C8-4C07-80E4-47CADC6E4825}" type="slidenum">
              <a:rPr lang="pt-PT" smtClean="0"/>
              <a:t>‹#›</a:t>
            </a:fld>
            <a:endParaRPr lang="pt-PT"/>
          </a:p>
        </p:txBody>
      </p:sp>
    </p:spTree>
    <p:extLst>
      <p:ext uri="{BB962C8B-B14F-4D97-AF65-F5344CB8AC3E}">
        <p14:creationId xmlns:p14="http://schemas.microsoft.com/office/powerpoint/2010/main" val="343363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3820A-C7C0-4B1B-BB0F-3B38C13D64B6}" type="datetimeFigureOut">
              <a:rPr lang="pt-PT" smtClean="0"/>
              <a:t>24-10-2017</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AB039-54C8-4C07-80E4-47CADC6E4825}" type="slidenum">
              <a:rPr lang="pt-PT" smtClean="0"/>
              <a:t>‹#›</a:t>
            </a:fld>
            <a:endParaRPr lang="pt-PT"/>
          </a:p>
        </p:txBody>
      </p:sp>
    </p:spTree>
    <p:extLst>
      <p:ext uri="{BB962C8B-B14F-4D97-AF65-F5344CB8AC3E}">
        <p14:creationId xmlns:p14="http://schemas.microsoft.com/office/powerpoint/2010/main" val="262467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76218" y="1080678"/>
            <a:ext cx="8188270" cy="1227127"/>
          </a:xfrm>
        </p:spPr>
        <p:txBody>
          <a:bodyPr>
            <a:normAutofit fontScale="90000"/>
          </a:bodyPr>
          <a:lstStyle/>
          <a:p>
            <a:r>
              <a:rPr lang="en-US" sz="4000" dirty="0" smtClean="0">
                <a:latin typeface="Franklin Gothic Book" pitchFamily="34" charset="0"/>
              </a:rPr>
              <a:t/>
            </a:r>
            <a:br>
              <a:rPr lang="en-US" sz="4000" dirty="0" smtClean="0">
                <a:latin typeface="Franklin Gothic Book" pitchFamily="34" charset="0"/>
              </a:rPr>
            </a:br>
            <a:r>
              <a:rPr lang="en-US" sz="4000" dirty="0" smtClean="0">
                <a:latin typeface="Franklin Gothic Book" pitchFamily="34" charset="0"/>
              </a:rPr>
              <a:t/>
            </a:r>
            <a:br>
              <a:rPr lang="en-US" sz="4000" dirty="0" smtClean="0">
                <a:latin typeface="Franklin Gothic Book" pitchFamily="34" charset="0"/>
              </a:rPr>
            </a:br>
            <a:r>
              <a:rPr lang="en-US" sz="4000" dirty="0" smtClean="0">
                <a:latin typeface="Franklin Gothic Book" pitchFamily="34" charset="0"/>
              </a:rPr>
              <a:t>Recursos de </a:t>
            </a:r>
            <a:r>
              <a:rPr lang="en-US" sz="4000" dirty="0" err="1" smtClean="0">
                <a:latin typeface="Franklin Gothic Book" pitchFamily="34" charset="0"/>
              </a:rPr>
              <a:t>Coesão</a:t>
            </a:r>
            <a:endParaRPr lang="pt-PT" sz="2200" dirty="0" smtClean="0">
              <a:solidFill>
                <a:schemeClr val="hlink"/>
              </a:solidFill>
            </a:endParaRPr>
          </a:p>
        </p:txBody>
      </p:sp>
      <p:sp>
        <p:nvSpPr>
          <p:cNvPr id="2051" name="Rectangle 3"/>
          <p:cNvSpPr>
            <a:spLocks noGrp="1" noChangeArrowheads="1"/>
          </p:cNvSpPr>
          <p:nvPr>
            <p:ph type="body" sz="quarter" idx="10"/>
          </p:nvPr>
        </p:nvSpPr>
        <p:spPr>
          <a:xfrm>
            <a:off x="770992" y="2867249"/>
            <a:ext cx="6595717" cy="487784"/>
          </a:xfrm>
        </p:spPr>
        <p:txBody>
          <a:bodyPr>
            <a:normAutofit fontScale="25000" lnSpcReduction="20000"/>
          </a:bodyPr>
          <a:lstStyle/>
          <a:p>
            <a:endParaRPr lang="en-GB" sz="2000" i="1" dirty="0" smtClean="0">
              <a:latin typeface="Franklin Gothic Book" pitchFamily="34" charset="0"/>
            </a:endParaRPr>
          </a:p>
          <a:p>
            <a:r>
              <a:rPr lang="en-GB" sz="11200" b="1" i="1" dirty="0" smtClean="0"/>
              <a:t>Written Communication</a:t>
            </a:r>
            <a:endParaRPr lang="en-GB" sz="11200" b="1" i="1" dirty="0" smtClean="0"/>
          </a:p>
        </p:txBody>
      </p:sp>
      <p:sp>
        <p:nvSpPr>
          <p:cNvPr id="2053" name="Rectangle 10"/>
          <p:cNvSpPr>
            <a:spLocks noChangeArrowheads="1"/>
          </p:cNvSpPr>
          <p:nvPr/>
        </p:nvSpPr>
        <p:spPr bwMode="auto">
          <a:xfrm>
            <a:off x="2857500" y="304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pt-PT" dirty="0"/>
          </a:p>
        </p:txBody>
      </p:sp>
      <p:sp>
        <p:nvSpPr>
          <p:cNvPr id="3" name="Retângulo 2"/>
          <p:cNvSpPr/>
          <p:nvPr/>
        </p:nvSpPr>
        <p:spPr>
          <a:xfrm>
            <a:off x="750711" y="3552825"/>
            <a:ext cx="4572000" cy="1400383"/>
          </a:xfrm>
          <a:prstGeom prst="rect">
            <a:avLst/>
          </a:prstGeom>
        </p:spPr>
        <p:txBody>
          <a:bodyPr>
            <a:spAutoFit/>
          </a:bodyPr>
          <a:lstStyle/>
          <a:p>
            <a:pPr>
              <a:lnSpc>
                <a:spcPts val="3360"/>
              </a:lnSpc>
            </a:pPr>
            <a:endParaRPr lang="en-US" dirty="0" smtClean="0">
              <a:solidFill>
                <a:schemeClr val="bg1"/>
              </a:solidFill>
              <a:latin typeface="Franklin Gothic Book" pitchFamily="34" charset="0"/>
            </a:endParaRPr>
          </a:p>
          <a:p>
            <a:pPr>
              <a:lnSpc>
                <a:spcPts val="3360"/>
              </a:lnSpc>
            </a:pPr>
            <a:r>
              <a:rPr lang="en-US" sz="2800" dirty="0" smtClean="0">
                <a:latin typeface="Franklin Gothic Book" pitchFamily="34" charset="0"/>
              </a:rPr>
              <a:t> </a:t>
            </a:r>
            <a:r>
              <a:rPr lang="pt-PT" sz="2800" dirty="0">
                <a:solidFill>
                  <a:schemeClr val="hlink"/>
                </a:solidFill>
                <a:latin typeface="Franklin Gothic Book" pitchFamily="34" charset="0"/>
              </a:rPr>
              <a:t/>
            </a:r>
            <a:br>
              <a:rPr lang="pt-PT" sz="2800" dirty="0">
                <a:solidFill>
                  <a:schemeClr val="hlink"/>
                </a:solidFill>
                <a:latin typeface="Franklin Gothic Book" pitchFamily="34" charset="0"/>
              </a:rPr>
            </a:br>
            <a:endParaRPr lang="pt-PT" dirty="0"/>
          </a:p>
        </p:txBody>
      </p:sp>
      <p:sp>
        <p:nvSpPr>
          <p:cNvPr id="4" name="TextBox 3"/>
          <p:cNvSpPr txBox="1"/>
          <p:nvPr/>
        </p:nvSpPr>
        <p:spPr>
          <a:xfrm>
            <a:off x="770992" y="3645024"/>
            <a:ext cx="2432856" cy="261610"/>
          </a:xfrm>
          <a:prstGeom prst="rect">
            <a:avLst/>
          </a:prstGeom>
          <a:noFill/>
        </p:spPr>
        <p:txBody>
          <a:bodyPr wrap="square" rtlCol="0">
            <a:spAutoFit/>
          </a:bodyPr>
          <a:lstStyle/>
          <a:p>
            <a:r>
              <a:rPr lang="en-US" sz="1100" dirty="0" smtClean="0">
                <a:solidFill>
                  <a:schemeClr val="bg1"/>
                </a:solidFill>
              </a:rPr>
              <a:t>30 de </a:t>
            </a:r>
            <a:r>
              <a:rPr lang="en-US" sz="1100" dirty="0" err="1" smtClean="0">
                <a:solidFill>
                  <a:schemeClr val="bg1"/>
                </a:solidFill>
              </a:rPr>
              <a:t>Outubro</a:t>
            </a:r>
            <a:r>
              <a:rPr lang="en-US" sz="1100" dirty="0" smtClean="0">
                <a:solidFill>
                  <a:schemeClr val="bg1"/>
                </a:solidFill>
              </a:rPr>
              <a:t> de 2017</a:t>
            </a:r>
            <a:endParaRPr lang="en-US" sz="1100" dirty="0">
              <a:solidFill>
                <a:schemeClr val="bg1"/>
              </a:solidFill>
            </a:endParaRPr>
          </a:p>
        </p:txBody>
      </p:sp>
    </p:spTree>
    <p:extLst>
      <p:ext uri="{BB962C8B-B14F-4D97-AF65-F5344CB8AC3E}">
        <p14:creationId xmlns:p14="http://schemas.microsoft.com/office/powerpoint/2010/main" val="59784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r>
              <a:rPr lang="pt-PT" sz="3600" dirty="0" smtClean="0"/>
              <a:t>, </a:t>
            </a:r>
            <a:r>
              <a:rPr lang="pt-PT" sz="3600" dirty="0" err="1" smtClean="0"/>
              <a:t>substitution</a:t>
            </a:r>
            <a:r>
              <a:rPr lang="pt-PT" sz="3600" dirty="0" smtClean="0"/>
              <a:t> &amp; </a:t>
            </a:r>
            <a:r>
              <a:rPr lang="pt-PT" sz="3600" dirty="0" err="1" smtClean="0"/>
              <a:t>ellipsis</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a:bodyPr>
          <a:lstStyle/>
          <a:p>
            <a:r>
              <a:rPr lang="en-GB" dirty="0" smtClean="0"/>
              <a:t>Reference items track </a:t>
            </a:r>
            <a:r>
              <a:rPr lang="en-GB" dirty="0"/>
              <a:t>a participant (e.g. a person, place, thing, entity, or idea) through the text</a:t>
            </a:r>
            <a:r>
              <a:rPr lang="en-GB" dirty="0" smtClean="0"/>
              <a:t>.</a:t>
            </a:r>
          </a:p>
          <a:p>
            <a:r>
              <a:rPr lang="pt-PT" dirty="0" err="1" smtClean="0"/>
              <a:t>Substitution</a:t>
            </a:r>
            <a:r>
              <a:rPr lang="pt-PT" dirty="0" smtClean="0"/>
              <a:t> </a:t>
            </a:r>
            <a:r>
              <a:rPr lang="pt-PT" dirty="0" err="1" smtClean="0"/>
              <a:t>is</a:t>
            </a:r>
            <a:r>
              <a:rPr lang="pt-PT" dirty="0" smtClean="0"/>
              <a:t> </a:t>
            </a:r>
            <a:r>
              <a:rPr lang="pt-PT" dirty="0" err="1" smtClean="0"/>
              <a:t>used</a:t>
            </a:r>
            <a:r>
              <a:rPr lang="pt-PT" dirty="0" smtClean="0"/>
              <a:t> to </a:t>
            </a:r>
            <a:r>
              <a:rPr lang="pt-PT" dirty="0" err="1" smtClean="0"/>
              <a:t>replace</a:t>
            </a:r>
            <a:r>
              <a:rPr lang="pt-PT" dirty="0" smtClean="0"/>
              <a:t> a </a:t>
            </a:r>
            <a:r>
              <a:rPr lang="pt-PT" dirty="0" err="1" smtClean="0"/>
              <a:t>participant</a:t>
            </a:r>
            <a:r>
              <a:rPr lang="pt-PT" dirty="0" smtClean="0"/>
              <a:t> (nominal </a:t>
            </a:r>
            <a:r>
              <a:rPr lang="pt-PT" dirty="0" err="1" smtClean="0"/>
              <a:t>group</a:t>
            </a:r>
            <a:r>
              <a:rPr lang="pt-PT" dirty="0" smtClean="0"/>
              <a:t>) </a:t>
            </a:r>
            <a:r>
              <a:rPr lang="pt-PT" dirty="0" err="1" smtClean="0"/>
              <a:t>or</a:t>
            </a:r>
            <a:r>
              <a:rPr lang="pt-PT" dirty="0" smtClean="0"/>
              <a:t> </a:t>
            </a:r>
            <a:r>
              <a:rPr lang="pt-PT" dirty="0" err="1" smtClean="0"/>
              <a:t>process</a:t>
            </a:r>
            <a:r>
              <a:rPr lang="pt-PT" dirty="0" smtClean="0"/>
              <a:t> (</a:t>
            </a:r>
            <a:r>
              <a:rPr lang="pt-PT" dirty="0" err="1" smtClean="0"/>
              <a:t>verb</a:t>
            </a:r>
            <a:r>
              <a:rPr lang="pt-PT" dirty="0" smtClean="0"/>
              <a:t>)</a:t>
            </a:r>
          </a:p>
          <a:p>
            <a:r>
              <a:rPr lang="pt-PT" dirty="0" err="1" smtClean="0"/>
              <a:t>Elipsis</a:t>
            </a:r>
            <a:r>
              <a:rPr lang="pt-PT" dirty="0" smtClean="0"/>
              <a:t> </a:t>
            </a:r>
            <a:r>
              <a:rPr lang="pt-PT" dirty="0" err="1" smtClean="0"/>
              <a:t>is</a:t>
            </a:r>
            <a:r>
              <a:rPr lang="pt-PT" dirty="0" smtClean="0"/>
              <a:t> </a:t>
            </a:r>
            <a:r>
              <a:rPr lang="pt-PT" dirty="0" err="1" smtClean="0"/>
              <a:t>when</a:t>
            </a:r>
            <a:r>
              <a:rPr lang="pt-PT" dirty="0" smtClean="0"/>
              <a:t> </a:t>
            </a:r>
            <a:r>
              <a:rPr lang="pt-PT" dirty="0" err="1" smtClean="0"/>
              <a:t>the</a:t>
            </a:r>
            <a:r>
              <a:rPr lang="pt-PT" dirty="0" smtClean="0"/>
              <a:t> </a:t>
            </a:r>
            <a:r>
              <a:rPr lang="pt-PT" dirty="0" err="1" smtClean="0"/>
              <a:t>participant</a:t>
            </a:r>
            <a:r>
              <a:rPr lang="pt-PT" dirty="0" smtClean="0"/>
              <a:t> </a:t>
            </a:r>
            <a:r>
              <a:rPr lang="pt-PT" dirty="0" err="1" smtClean="0"/>
              <a:t>or</a:t>
            </a:r>
            <a:r>
              <a:rPr lang="pt-PT" dirty="0" smtClean="0"/>
              <a:t> </a:t>
            </a:r>
            <a:r>
              <a:rPr lang="pt-PT" dirty="0" err="1" smtClean="0"/>
              <a:t>process</a:t>
            </a:r>
            <a:r>
              <a:rPr lang="pt-PT" dirty="0" smtClean="0"/>
              <a:t> </a:t>
            </a:r>
            <a:r>
              <a:rPr lang="pt-PT" dirty="0" err="1" smtClean="0"/>
              <a:t>is</a:t>
            </a:r>
            <a:r>
              <a:rPr lang="pt-PT" dirty="0" smtClean="0"/>
              <a:t> </a:t>
            </a:r>
            <a:r>
              <a:rPr lang="pt-PT" dirty="0" err="1" smtClean="0"/>
              <a:t>left</a:t>
            </a:r>
            <a:r>
              <a:rPr lang="pt-PT" dirty="0" smtClean="0"/>
              <a:t> out.</a:t>
            </a: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386209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a:bodyPr>
          <a:lstStyle/>
          <a:p>
            <a:r>
              <a:rPr lang="en-GB" dirty="0" smtClean="0"/>
              <a:t>Reference items track </a:t>
            </a:r>
            <a:r>
              <a:rPr lang="en-GB" dirty="0"/>
              <a:t>a participant (e.g. a person, place, thing, entity, or idea) through the text</a:t>
            </a:r>
            <a:r>
              <a:rPr lang="en-GB" dirty="0" smtClean="0"/>
              <a:t>.</a:t>
            </a:r>
          </a:p>
          <a:p>
            <a:pPr lvl="1"/>
            <a:r>
              <a:rPr lang="en-GB" dirty="0" smtClean="0"/>
              <a:t>Definite determiner </a:t>
            </a:r>
          </a:p>
          <a:p>
            <a:pPr lvl="1"/>
            <a:r>
              <a:rPr lang="en-GB" dirty="0"/>
              <a:t>Personal pronouns &amp; possessives</a:t>
            </a:r>
            <a:endParaRPr lang="pt-PT" dirty="0"/>
          </a:p>
          <a:p>
            <a:pPr lvl="1"/>
            <a:r>
              <a:rPr lang="en-GB" dirty="0"/>
              <a:t>Demonstratives</a:t>
            </a:r>
            <a:endParaRPr lang="pt-PT" dirty="0"/>
          </a:p>
          <a:p>
            <a:pPr lvl="1"/>
            <a:r>
              <a:rPr lang="en-GB" dirty="0" smtClean="0"/>
              <a:t>Comparative reference</a:t>
            </a:r>
          </a:p>
          <a:p>
            <a:pPr lvl="1"/>
            <a:endParaRPr lang="en-GB" dirty="0" smtClean="0"/>
          </a:p>
          <a:p>
            <a:pPr marL="0" indent="0">
              <a:buNone/>
            </a:pP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968495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42633" y="1124745"/>
            <a:ext cx="8229600" cy="1584176"/>
          </a:xfrm>
          <a:solidFill>
            <a:schemeClr val="accent5">
              <a:lumMod val="20000"/>
              <a:lumOff val="80000"/>
            </a:schemeClr>
          </a:solidFill>
        </p:spPr>
        <p:txBody>
          <a:bodyPr>
            <a:normAutofit/>
          </a:bodyPr>
          <a:lstStyle/>
          <a:p>
            <a:pPr lvl="0"/>
            <a:r>
              <a:rPr lang="en-GB" dirty="0" smtClean="0"/>
              <a:t>Definite </a:t>
            </a:r>
            <a:r>
              <a:rPr lang="en-GB" dirty="0"/>
              <a:t>determiner</a:t>
            </a:r>
            <a:endParaRPr lang="pt-PT" dirty="0"/>
          </a:p>
          <a:p>
            <a:pPr marL="0" indent="0">
              <a:buNone/>
            </a:pPr>
            <a:r>
              <a:rPr lang="en-GB" dirty="0" smtClean="0"/>
              <a:t>	the</a:t>
            </a:r>
            <a:endParaRPr lang="pt-PT" dirty="0"/>
          </a:p>
        </p:txBody>
      </p:sp>
      <p:sp>
        <p:nvSpPr>
          <p:cNvPr id="4" name="Rectangle 3"/>
          <p:cNvSpPr/>
          <p:nvPr/>
        </p:nvSpPr>
        <p:spPr>
          <a:xfrm>
            <a:off x="688263" y="1772816"/>
            <a:ext cx="7776864"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72239" y="3212976"/>
            <a:ext cx="8208912" cy="1384995"/>
          </a:xfrm>
          <a:prstGeom prst="rect">
            <a:avLst/>
          </a:prstGeom>
          <a:noFill/>
        </p:spPr>
        <p:txBody>
          <a:bodyPr wrap="square" rtlCol="0">
            <a:spAutoFit/>
          </a:bodyPr>
          <a:lstStyle/>
          <a:p>
            <a:r>
              <a:rPr lang="en-GB" sz="2800" dirty="0" smtClean="0"/>
              <a:t>Big movements in </a:t>
            </a:r>
            <a:r>
              <a:rPr lang="en-GB" sz="2800" b="1" i="1" dirty="0" smtClean="0">
                <a:solidFill>
                  <a:srgbClr val="7030A0"/>
                </a:solidFill>
              </a:rPr>
              <a:t>oil price</a:t>
            </a:r>
            <a:r>
              <a:rPr lang="en-GB" sz="2800" b="1" dirty="0" smtClean="0">
                <a:solidFill>
                  <a:srgbClr val="7030A0"/>
                </a:solidFill>
              </a:rPr>
              <a:t> </a:t>
            </a:r>
            <a:r>
              <a:rPr lang="en-GB" sz="2800" dirty="0" smtClean="0"/>
              <a:t>have significant ramifications around the world. But just what makes </a:t>
            </a:r>
            <a:r>
              <a:rPr lang="en-GB" sz="2800" b="1" dirty="0" smtClean="0">
                <a:solidFill>
                  <a:srgbClr val="7030A0"/>
                </a:solidFill>
              </a:rPr>
              <a:t>the price</a:t>
            </a:r>
            <a:r>
              <a:rPr lang="en-GB" sz="2800" dirty="0" smtClean="0">
                <a:solidFill>
                  <a:srgbClr val="7030A0"/>
                </a:solidFill>
              </a:rPr>
              <a:t> </a:t>
            </a:r>
            <a:r>
              <a:rPr lang="en-GB" sz="2800" dirty="0" smtClean="0"/>
              <a:t>move and how do the oil markets work? </a:t>
            </a:r>
            <a:endParaRPr lang="pt-PT" sz="2800" dirty="0"/>
          </a:p>
        </p:txBody>
      </p:sp>
      <p:sp>
        <p:nvSpPr>
          <p:cNvPr id="7" name="Curved Left Arrow 6"/>
          <p:cNvSpPr/>
          <p:nvPr/>
        </p:nvSpPr>
        <p:spPr>
          <a:xfrm rot="15293577">
            <a:off x="1832443" y="1626986"/>
            <a:ext cx="864096" cy="3470562"/>
          </a:xfrm>
          <a:prstGeom prst="curved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Tree>
    <p:extLst>
      <p:ext uri="{BB962C8B-B14F-4D97-AF65-F5344CB8AC3E}">
        <p14:creationId xmlns:p14="http://schemas.microsoft.com/office/powerpoint/2010/main" val="27964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503575" y="900128"/>
            <a:ext cx="8238517" cy="1944215"/>
          </a:xfrm>
          <a:solidFill>
            <a:schemeClr val="accent5">
              <a:lumMod val="20000"/>
              <a:lumOff val="80000"/>
            </a:schemeClr>
          </a:solidFill>
        </p:spPr>
        <p:txBody>
          <a:bodyPr>
            <a:normAutofit fontScale="92500" lnSpcReduction="10000"/>
          </a:bodyPr>
          <a:lstStyle/>
          <a:p>
            <a:pPr lvl="0">
              <a:spcAft>
                <a:spcPts val="600"/>
              </a:spcAft>
            </a:pPr>
            <a:r>
              <a:rPr lang="en-GB" dirty="0" smtClean="0"/>
              <a:t>Personal pronouns and possessives</a:t>
            </a:r>
            <a:endParaRPr lang="pt-PT" dirty="0"/>
          </a:p>
          <a:p>
            <a:pPr marL="0" indent="0">
              <a:buNone/>
            </a:pPr>
            <a:r>
              <a:rPr lang="en-GB" dirty="0" smtClean="0"/>
              <a:t>	</a:t>
            </a:r>
            <a:r>
              <a:rPr lang="en-GB" dirty="0"/>
              <a:t>I / me / my / mine / you / your /yours / he / him / his / she / her / hers / it / its / we / us / our / ours / they / them / their / theirs</a:t>
            </a:r>
            <a:endParaRPr lang="pt-PT" dirty="0"/>
          </a:p>
        </p:txBody>
      </p:sp>
      <p:sp>
        <p:nvSpPr>
          <p:cNvPr id="4" name="Rectangle 3"/>
          <p:cNvSpPr/>
          <p:nvPr/>
        </p:nvSpPr>
        <p:spPr>
          <a:xfrm>
            <a:off x="476578" y="1484784"/>
            <a:ext cx="8204573"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Curved Down Arrow 7"/>
          <p:cNvSpPr/>
          <p:nvPr/>
        </p:nvSpPr>
        <p:spPr>
          <a:xfrm flipH="1">
            <a:off x="3148013" y="7950200"/>
            <a:ext cx="3311525" cy="196850"/>
          </a:xfrm>
          <a:prstGeom prst="curvedDown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cxnSp>
        <p:nvCxnSpPr>
          <p:cNvPr id="9" name="Straight Arrow Connector 8"/>
          <p:cNvCxnSpPr/>
          <p:nvPr/>
        </p:nvCxnSpPr>
        <p:spPr>
          <a:xfrm flipH="1" flipV="1">
            <a:off x="3322638" y="8267700"/>
            <a:ext cx="1444625" cy="131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082925" y="8859838"/>
            <a:ext cx="393700" cy="10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5"/>
          <p:cNvSpPr>
            <a:spLocks noChangeArrowheads="1"/>
          </p:cNvSpPr>
          <p:nvPr/>
        </p:nvSpPr>
        <p:spPr bwMode="auto">
          <a:xfrm>
            <a:off x="1792288" y="4127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sp>
        <p:nvSpPr>
          <p:cNvPr id="13" name="Rectangle 6"/>
          <p:cNvSpPr>
            <a:spLocks noChangeArrowheads="1"/>
          </p:cNvSpPr>
          <p:nvPr/>
        </p:nvSpPr>
        <p:spPr bwMode="auto">
          <a:xfrm>
            <a:off x="452721" y="3184392"/>
            <a:ext cx="820457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pt-PT" sz="2800" b="1" i="1"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Crude oil</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comes in many varieties and qualities, depending on </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its</a:t>
            </a:r>
            <a:r>
              <a:rPr kumimoji="0" lang="en-GB" altLang="pt-PT" sz="28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specific gravity and sulphur content which depend on where </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it</a:t>
            </a:r>
            <a:r>
              <a:rPr kumimoji="0" lang="en-GB" altLang="pt-PT" sz="28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has been pumped from.</a:t>
            </a:r>
            <a:endParaRPr kumimoji="0" lang="en-GB" altLang="pt-PT"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14" name="Rectangle 7"/>
          <p:cNvSpPr>
            <a:spLocks noChangeArrowheads="1"/>
          </p:cNvSpPr>
          <p:nvPr/>
        </p:nvSpPr>
        <p:spPr bwMode="auto">
          <a:xfrm>
            <a:off x="476578" y="4654203"/>
            <a:ext cx="820457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pt-PT" sz="2800" b="1" i="1"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Futures contracts</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only traded on regulated exchanges and are settled (paid) daily, based on </a:t>
            </a:r>
            <a:r>
              <a:rPr kumimoji="0" lang="en-GB" altLang="pt-PT" sz="28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their</a:t>
            </a:r>
            <a:r>
              <a:rPr kumimoji="0" lang="en-GB" altLang="pt-PT" sz="28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 </a:t>
            </a:r>
            <a:r>
              <a:rPr kumimoji="0" lang="en-GB" altLang="pt-PT"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current value in the marketplace. </a:t>
            </a:r>
            <a:endParaRPr kumimoji="0" lang="en-GB" altLang="pt-PT"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Left Arrow 14"/>
          <p:cNvSpPr/>
          <p:nvPr/>
        </p:nvSpPr>
        <p:spPr>
          <a:xfrm rot="1446119">
            <a:off x="1709515" y="3654836"/>
            <a:ext cx="864096" cy="216024"/>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Curved Right Arrow 17"/>
          <p:cNvSpPr/>
          <p:nvPr/>
        </p:nvSpPr>
        <p:spPr>
          <a:xfrm rot="6559008">
            <a:off x="2840824" y="2362908"/>
            <a:ext cx="409054" cy="2409875"/>
          </a:xfrm>
          <a:prstGeom prst="curved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19" name="Curved Right Arrow 18"/>
          <p:cNvSpPr/>
          <p:nvPr/>
        </p:nvSpPr>
        <p:spPr>
          <a:xfrm rot="5749583">
            <a:off x="5473012" y="2176230"/>
            <a:ext cx="409054" cy="5305239"/>
          </a:xfrm>
          <a:prstGeom prst="curved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Tree>
    <p:extLst>
      <p:ext uri="{BB962C8B-B14F-4D97-AF65-F5344CB8AC3E}">
        <p14:creationId xmlns:p14="http://schemas.microsoft.com/office/powerpoint/2010/main" val="283345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42633" y="1124744"/>
            <a:ext cx="8229600" cy="1944215"/>
          </a:xfrm>
          <a:solidFill>
            <a:schemeClr val="accent5">
              <a:lumMod val="20000"/>
              <a:lumOff val="80000"/>
            </a:schemeClr>
          </a:solidFill>
        </p:spPr>
        <p:txBody>
          <a:bodyPr>
            <a:normAutofit/>
          </a:bodyPr>
          <a:lstStyle/>
          <a:p>
            <a:pPr lvl="0"/>
            <a:r>
              <a:rPr lang="pt-PT" dirty="0" err="1" smtClean="0"/>
              <a:t>Demonstratives</a:t>
            </a:r>
            <a:endParaRPr lang="pt-PT" dirty="0"/>
          </a:p>
          <a:p>
            <a:pPr marL="0" indent="0">
              <a:buNone/>
            </a:pPr>
            <a:r>
              <a:rPr lang="en-GB" dirty="0" smtClean="0"/>
              <a:t>this </a:t>
            </a:r>
            <a:r>
              <a:rPr lang="en-GB" dirty="0"/>
              <a:t>/ that / these /those / here / there / now / then</a:t>
            </a:r>
            <a:endParaRPr lang="pt-PT" dirty="0"/>
          </a:p>
        </p:txBody>
      </p:sp>
      <p:sp>
        <p:nvSpPr>
          <p:cNvPr id="4" name="Rectangle 3"/>
          <p:cNvSpPr/>
          <p:nvPr/>
        </p:nvSpPr>
        <p:spPr>
          <a:xfrm>
            <a:off x="476578" y="1772816"/>
            <a:ext cx="7988549"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72239" y="3212976"/>
            <a:ext cx="8208912" cy="2677656"/>
          </a:xfrm>
          <a:prstGeom prst="rect">
            <a:avLst/>
          </a:prstGeom>
          <a:noFill/>
        </p:spPr>
        <p:txBody>
          <a:bodyPr wrap="square" rtlCol="0">
            <a:spAutoFit/>
          </a:bodyPr>
          <a:lstStyle/>
          <a:p>
            <a:r>
              <a:rPr lang="en-GB" sz="2800" dirty="0"/>
              <a:t>If no other information is given, an oil price appearing in UK and other European media reports will probably refer to the price of </a:t>
            </a:r>
            <a:r>
              <a:rPr lang="en-GB" sz="2800" b="1" i="1" dirty="0">
                <a:solidFill>
                  <a:srgbClr val="00B050"/>
                </a:solidFill>
              </a:rPr>
              <a:t>a barrel of Brent blend crude oil from the North Sea sold at London's International Petroleum Exchange</a:t>
            </a:r>
            <a:r>
              <a:rPr lang="en-GB" sz="2800" dirty="0"/>
              <a:t> (IPE). </a:t>
            </a:r>
            <a:r>
              <a:rPr lang="en-GB" sz="2800" b="1" dirty="0">
                <a:solidFill>
                  <a:srgbClr val="00B050"/>
                </a:solidFill>
              </a:rPr>
              <a:t>This</a:t>
            </a:r>
            <a:r>
              <a:rPr lang="en-GB" sz="2800" dirty="0">
                <a:solidFill>
                  <a:srgbClr val="00B050"/>
                </a:solidFill>
              </a:rPr>
              <a:t> </a:t>
            </a:r>
            <a:r>
              <a:rPr lang="en-GB" sz="2800" dirty="0"/>
              <a:t>would commonly be in a futures contract for delivery in the following month. </a:t>
            </a:r>
            <a:endParaRPr lang="pt-PT" sz="2800" dirty="0"/>
          </a:p>
        </p:txBody>
      </p:sp>
      <p:sp>
        <p:nvSpPr>
          <p:cNvPr id="6" name="Up Arrow 5"/>
          <p:cNvSpPr/>
          <p:nvPr/>
        </p:nvSpPr>
        <p:spPr>
          <a:xfrm>
            <a:off x="4470852" y="4437112"/>
            <a:ext cx="317172" cy="576064"/>
          </a:xfrm>
          <a:prstGeom prs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15419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70929" y="900127"/>
            <a:ext cx="8229600" cy="1376745"/>
          </a:xfrm>
          <a:solidFill>
            <a:schemeClr val="accent5">
              <a:lumMod val="20000"/>
              <a:lumOff val="80000"/>
            </a:schemeClr>
          </a:solidFill>
        </p:spPr>
        <p:txBody>
          <a:bodyPr>
            <a:normAutofit/>
          </a:bodyPr>
          <a:lstStyle/>
          <a:p>
            <a:pPr lvl="0"/>
            <a:r>
              <a:rPr lang="pt-PT" dirty="0" err="1" smtClean="0"/>
              <a:t>Comparative</a:t>
            </a:r>
            <a:r>
              <a:rPr lang="pt-PT" dirty="0" smtClean="0"/>
              <a:t> </a:t>
            </a:r>
            <a:r>
              <a:rPr lang="pt-PT" dirty="0" err="1" smtClean="0"/>
              <a:t>reference</a:t>
            </a:r>
            <a:endParaRPr lang="pt-PT" dirty="0"/>
          </a:p>
          <a:p>
            <a:pPr marL="0" indent="0">
              <a:buNone/>
            </a:pPr>
            <a:r>
              <a:rPr lang="en-GB" dirty="0" smtClean="0"/>
              <a:t>	another </a:t>
            </a:r>
            <a:r>
              <a:rPr lang="en-GB" dirty="0"/>
              <a:t>/ other / more </a:t>
            </a:r>
            <a:endParaRPr lang="pt-PT" dirty="0"/>
          </a:p>
        </p:txBody>
      </p:sp>
      <p:sp>
        <p:nvSpPr>
          <p:cNvPr id="4" name="Rectangle 3"/>
          <p:cNvSpPr/>
          <p:nvPr/>
        </p:nvSpPr>
        <p:spPr>
          <a:xfrm>
            <a:off x="491617" y="1467450"/>
            <a:ext cx="7988549" cy="665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91617" y="2333685"/>
            <a:ext cx="8208912" cy="4524315"/>
          </a:xfrm>
          <a:prstGeom prst="rect">
            <a:avLst/>
          </a:prstGeom>
          <a:noFill/>
        </p:spPr>
        <p:txBody>
          <a:bodyPr wrap="square" rtlCol="0">
            <a:spAutoFit/>
          </a:bodyPr>
          <a:lstStyle/>
          <a:p>
            <a:r>
              <a:rPr lang="en-GB" sz="2800" dirty="0"/>
              <a:t>Because there are so many different varieties and grades of crude oil, buyers and sellers have found it easier to refer to a limited number of </a:t>
            </a:r>
            <a:r>
              <a:rPr lang="en-GB" sz="2800" b="1" i="1" dirty="0">
                <a:solidFill>
                  <a:srgbClr val="00B050"/>
                </a:solidFill>
              </a:rPr>
              <a:t>reference, or benchmark, crude oils</a:t>
            </a:r>
            <a:r>
              <a:rPr lang="en-GB" sz="2800" dirty="0"/>
              <a:t>. </a:t>
            </a:r>
            <a:r>
              <a:rPr lang="en-GB" sz="3200" b="1" dirty="0">
                <a:solidFill>
                  <a:srgbClr val="FF0000"/>
                </a:solidFill>
              </a:rPr>
              <a:t>Other varieties</a:t>
            </a:r>
            <a:r>
              <a:rPr lang="en-GB" sz="3200" dirty="0">
                <a:solidFill>
                  <a:srgbClr val="FF0000"/>
                </a:solidFill>
              </a:rPr>
              <a:t> </a:t>
            </a:r>
            <a:r>
              <a:rPr lang="en-GB" sz="2800" dirty="0"/>
              <a:t>are then priced at a discount or premium, according to their quality. (Other varieties of crude oil that are not reference or benchmark crude oils)</a:t>
            </a:r>
            <a:endParaRPr lang="pt-PT" sz="2800" dirty="0"/>
          </a:p>
          <a:p>
            <a:r>
              <a:rPr lang="en-GB" sz="2800" dirty="0"/>
              <a:t>In the Gulf, </a:t>
            </a:r>
            <a:r>
              <a:rPr lang="en-GB" sz="2800" b="1" i="1" dirty="0">
                <a:solidFill>
                  <a:srgbClr val="00B050"/>
                </a:solidFill>
              </a:rPr>
              <a:t>Dubai crude </a:t>
            </a:r>
            <a:r>
              <a:rPr lang="en-GB" sz="2800" dirty="0"/>
              <a:t>is used as a benchmark to price sales of </a:t>
            </a:r>
            <a:r>
              <a:rPr lang="en-GB" sz="3200" b="1" dirty="0">
                <a:solidFill>
                  <a:srgbClr val="FF0000"/>
                </a:solidFill>
              </a:rPr>
              <a:t>other</a:t>
            </a:r>
            <a:r>
              <a:rPr lang="en-GB" sz="3200" dirty="0">
                <a:solidFill>
                  <a:srgbClr val="FF0000"/>
                </a:solidFill>
              </a:rPr>
              <a:t> </a:t>
            </a:r>
            <a:r>
              <a:rPr lang="en-GB" sz="3200" b="1" dirty="0"/>
              <a:t>regional crudes </a:t>
            </a:r>
            <a:r>
              <a:rPr lang="en-GB" sz="2800" dirty="0"/>
              <a:t>into Asia. (Other regional crudes that are not Dubai crude)</a:t>
            </a:r>
            <a:r>
              <a:rPr lang="en-GB" sz="2800" dirty="0" smtClean="0"/>
              <a:t>. </a:t>
            </a:r>
            <a:endParaRPr lang="pt-PT" sz="2800" dirty="0"/>
          </a:p>
        </p:txBody>
      </p:sp>
    </p:spTree>
    <p:extLst>
      <p:ext uri="{BB962C8B-B14F-4D97-AF65-F5344CB8AC3E}">
        <p14:creationId xmlns:p14="http://schemas.microsoft.com/office/powerpoint/2010/main" val="252950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70929" y="900127"/>
            <a:ext cx="8229600" cy="872689"/>
          </a:xfrm>
          <a:solidFill>
            <a:schemeClr val="accent5">
              <a:lumMod val="20000"/>
              <a:lumOff val="80000"/>
            </a:schemeClr>
          </a:solidFill>
        </p:spPr>
        <p:txBody>
          <a:bodyPr>
            <a:normAutofit fontScale="92500" lnSpcReduction="20000"/>
          </a:bodyPr>
          <a:lstStyle/>
          <a:p>
            <a:pPr lvl="0"/>
            <a:r>
              <a:rPr lang="pt-PT" dirty="0" err="1" smtClean="0"/>
              <a:t>Presuming</a:t>
            </a:r>
            <a:r>
              <a:rPr lang="pt-PT" dirty="0" smtClean="0"/>
              <a:t> </a:t>
            </a:r>
            <a:r>
              <a:rPr lang="pt-PT" dirty="0" err="1" smtClean="0"/>
              <a:t>reference</a:t>
            </a:r>
            <a:r>
              <a:rPr lang="pt-PT" dirty="0" smtClean="0"/>
              <a:t> + </a:t>
            </a:r>
            <a:r>
              <a:rPr lang="pt-PT" dirty="0" err="1" smtClean="0"/>
              <a:t>reference</a:t>
            </a:r>
            <a:r>
              <a:rPr lang="pt-PT" dirty="0" smtClean="0"/>
              <a:t> </a:t>
            </a:r>
            <a:r>
              <a:rPr lang="pt-PT" dirty="0" err="1" smtClean="0"/>
              <a:t>noun</a:t>
            </a:r>
            <a:r>
              <a:rPr lang="pt-PT" dirty="0" smtClean="0"/>
              <a:t>/general </a:t>
            </a:r>
            <a:r>
              <a:rPr lang="pt-PT" dirty="0" err="1" smtClean="0"/>
              <a:t>noun</a:t>
            </a:r>
            <a:endParaRPr lang="pt-PT" dirty="0"/>
          </a:p>
          <a:p>
            <a:pPr marL="0" indent="0">
              <a:buNone/>
            </a:pPr>
            <a:endParaRPr lang="pt-PT" dirty="0"/>
          </a:p>
        </p:txBody>
      </p:sp>
      <p:sp>
        <p:nvSpPr>
          <p:cNvPr id="6" name="Oval 5"/>
          <p:cNvSpPr/>
          <p:nvPr/>
        </p:nvSpPr>
        <p:spPr>
          <a:xfrm>
            <a:off x="825918" y="4518070"/>
            <a:ext cx="4032448" cy="639122"/>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91617" y="1947321"/>
            <a:ext cx="8208912" cy="4524315"/>
          </a:xfrm>
          <a:prstGeom prst="rect">
            <a:avLst/>
          </a:prstGeom>
          <a:noFill/>
        </p:spPr>
        <p:txBody>
          <a:bodyPr wrap="square" rtlCol="0">
            <a:spAutoFit/>
          </a:bodyPr>
          <a:lstStyle/>
          <a:p>
            <a:r>
              <a:rPr lang="en-GB" sz="2800" dirty="0"/>
              <a:t>If no other information is given, an oil price appearing in UK and other European media reports will probably refer to the price of a barrel of Brent blend crude oil from the North Sea sold at London's International Petroleum Exchange (IPE). This would commonly be in </a:t>
            </a:r>
            <a:r>
              <a:rPr lang="en-GB" sz="2800" b="1" i="1" dirty="0">
                <a:solidFill>
                  <a:srgbClr val="00B050"/>
                </a:solidFill>
              </a:rPr>
              <a:t>a futures contract</a:t>
            </a:r>
            <a:r>
              <a:rPr lang="en-GB" sz="2800" b="1" dirty="0">
                <a:solidFill>
                  <a:srgbClr val="00B050"/>
                </a:solidFill>
              </a:rPr>
              <a:t> </a:t>
            </a:r>
            <a:r>
              <a:rPr lang="en-GB" sz="2800" dirty="0"/>
              <a:t>for delivery in the following month. In </a:t>
            </a:r>
            <a:r>
              <a:rPr lang="en-GB" sz="2800" b="1" dirty="0"/>
              <a:t>this type of transaction</a:t>
            </a:r>
            <a:r>
              <a:rPr lang="en-GB" sz="2800" dirty="0"/>
              <a:t>, the buyer agrees to take delivery and the seller agrees to provide a fixed amount of oil at a pre-arranged price at a specified location. </a:t>
            </a:r>
            <a:endParaRPr lang="en-GB" sz="2800" dirty="0" smtClean="0"/>
          </a:p>
          <a:p>
            <a:endParaRPr lang="en-GB" sz="800" dirty="0"/>
          </a:p>
          <a:p>
            <a:r>
              <a:rPr lang="en-GB" sz="2800" dirty="0" smtClean="0"/>
              <a:t>(</a:t>
            </a:r>
            <a:r>
              <a:rPr lang="en-GB" sz="2800" dirty="0"/>
              <a:t>general noun = more generalised category</a:t>
            </a:r>
            <a:r>
              <a:rPr lang="en-GB" sz="2800" dirty="0" smtClean="0"/>
              <a:t>)</a:t>
            </a:r>
            <a:endParaRPr lang="pt-PT" sz="2800" dirty="0"/>
          </a:p>
        </p:txBody>
      </p:sp>
    </p:spTree>
    <p:extLst>
      <p:ext uri="{BB962C8B-B14F-4D97-AF65-F5344CB8AC3E}">
        <p14:creationId xmlns:p14="http://schemas.microsoft.com/office/powerpoint/2010/main" val="104148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Reference</a:t>
            </a:r>
            <a:endParaRPr lang="pt-PT" sz="3600" dirty="0"/>
          </a:p>
        </p:txBody>
      </p:sp>
      <p:sp>
        <p:nvSpPr>
          <p:cNvPr id="3" name="Content Placeholder 2"/>
          <p:cNvSpPr>
            <a:spLocks noGrp="1"/>
          </p:cNvSpPr>
          <p:nvPr>
            <p:ph idx="1"/>
          </p:nvPr>
        </p:nvSpPr>
        <p:spPr>
          <a:xfrm>
            <a:off x="470929" y="900127"/>
            <a:ext cx="8229600" cy="872689"/>
          </a:xfrm>
          <a:solidFill>
            <a:schemeClr val="accent5">
              <a:lumMod val="20000"/>
              <a:lumOff val="80000"/>
            </a:schemeClr>
          </a:solidFill>
        </p:spPr>
        <p:txBody>
          <a:bodyPr>
            <a:normAutofit fontScale="92500" lnSpcReduction="20000"/>
          </a:bodyPr>
          <a:lstStyle/>
          <a:p>
            <a:pPr lvl="0"/>
            <a:r>
              <a:rPr lang="pt-PT" dirty="0" err="1" smtClean="0"/>
              <a:t>Presuming</a:t>
            </a:r>
            <a:r>
              <a:rPr lang="pt-PT" dirty="0" smtClean="0"/>
              <a:t> </a:t>
            </a:r>
            <a:r>
              <a:rPr lang="pt-PT" dirty="0" err="1" smtClean="0"/>
              <a:t>reference</a:t>
            </a:r>
            <a:r>
              <a:rPr lang="pt-PT" dirty="0" smtClean="0"/>
              <a:t> + </a:t>
            </a:r>
            <a:r>
              <a:rPr lang="pt-PT" dirty="0" err="1" smtClean="0"/>
              <a:t>reference</a:t>
            </a:r>
            <a:r>
              <a:rPr lang="pt-PT" dirty="0" smtClean="0"/>
              <a:t> </a:t>
            </a:r>
            <a:r>
              <a:rPr lang="pt-PT" dirty="0" err="1" smtClean="0"/>
              <a:t>noun</a:t>
            </a:r>
            <a:r>
              <a:rPr lang="pt-PT" dirty="0" smtClean="0"/>
              <a:t>/general </a:t>
            </a:r>
            <a:r>
              <a:rPr lang="pt-PT" dirty="0" err="1" smtClean="0"/>
              <a:t>noun</a:t>
            </a:r>
            <a:endParaRPr lang="pt-PT" dirty="0"/>
          </a:p>
          <a:p>
            <a:pPr marL="0" indent="0">
              <a:buNone/>
            </a:pPr>
            <a:endParaRPr lang="pt-PT" dirty="0"/>
          </a:p>
        </p:txBody>
      </p:sp>
      <p:sp>
        <p:nvSpPr>
          <p:cNvPr id="4" name="Oval 3"/>
          <p:cNvSpPr/>
          <p:nvPr/>
        </p:nvSpPr>
        <p:spPr>
          <a:xfrm>
            <a:off x="2603524" y="2420888"/>
            <a:ext cx="1992550" cy="50405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91617" y="1947321"/>
            <a:ext cx="8208912" cy="3108543"/>
          </a:xfrm>
          <a:prstGeom prst="rect">
            <a:avLst/>
          </a:prstGeom>
          <a:noFill/>
        </p:spPr>
        <p:txBody>
          <a:bodyPr wrap="square" rtlCol="0">
            <a:spAutoFit/>
          </a:bodyPr>
          <a:lstStyle/>
          <a:p>
            <a:r>
              <a:rPr lang="en-US" sz="2800" b="1" i="1" dirty="0" err="1">
                <a:solidFill>
                  <a:srgbClr val="00B050"/>
                </a:solidFill>
              </a:rPr>
              <a:t>Opec</a:t>
            </a:r>
            <a:r>
              <a:rPr lang="en-US" sz="2800" b="1" i="1" dirty="0">
                <a:solidFill>
                  <a:srgbClr val="00B050"/>
                </a:solidFill>
              </a:rPr>
              <a:t> controls the amount of oil it pumps into the market place</a:t>
            </a:r>
            <a:r>
              <a:rPr lang="en-US" sz="2800" dirty="0"/>
              <a:t>. </a:t>
            </a:r>
            <a:r>
              <a:rPr lang="en-US" sz="2800" b="1" dirty="0"/>
              <a:t>This practice</a:t>
            </a:r>
            <a:r>
              <a:rPr lang="en-US" sz="2800" dirty="0"/>
              <a:t> enables it to keep the basket price within a predetermined range. </a:t>
            </a:r>
            <a:endParaRPr lang="en-US" sz="2800" dirty="0" smtClean="0"/>
          </a:p>
          <a:p>
            <a:endParaRPr lang="en-US" sz="2800" dirty="0"/>
          </a:p>
          <a:p>
            <a:r>
              <a:rPr lang="en-US" sz="2800" dirty="0" smtClean="0"/>
              <a:t>(</a:t>
            </a:r>
            <a:r>
              <a:rPr lang="en-US" sz="2800" dirty="0"/>
              <a:t>reference noun [way or strategy] = </a:t>
            </a:r>
            <a:r>
              <a:rPr lang="en-US" sz="2800" dirty="0" err="1"/>
              <a:t>Opec’s</a:t>
            </a:r>
            <a:r>
              <a:rPr lang="en-US" sz="2800" dirty="0"/>
              <a:t> practice of controlling the amount of oil it pumps into the market place)</a:t>
            </a:r>
            <a:endParaRPr lang="pt-PT" sz="2800" dirty="0"/>
          </a:p>
        </p:txBody>
      </p:sp>
    </p:spTree>
    <p:extLst>
      <p:ext uri="{BB962C8B-B14F-4D97-AF65-F5344CB8AC3E}">
        <p14:creationId xmlns:p14="http://schemas.microsoft.com/office/powerpoint/2010/main" val="203387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t-PT" sz="3600" dirty="0" err="1" smtClean="0"/>
              <a:t>Substitution</a:t>
            </a:r>
            <a:r>
              <a:rPr lang="pt-PT" sz="3600" dirty="0" smtClean="0"/>
              <a:t> &amp; </a:t>
            </a:r>
            <a:r>
              <a:rPr lang="pt-PT" sz="3600" smtClean="0"/>
              <a:t>ellipsis</a:t>
            </a:r>
            <a:endParaRPr lang="pt-PT" sz="3600" dirty="0"/>
          </a:p>
        </p:txBody>
      </p:sp>
      <p:sp>
        <p:nvSpPr>
          <p:cNvPr id="5" name="TextBox 4"/>
          <p:cNvSpPr txBox="1"/>
          <p:nvPr/>
        </p:nvSpPr>
        <p:spPr>
          <a:xfrm>
            <a:off x="484470" y="2636912"/>
            <a:ext cx="8208912" cy="4278094"/>
          </a:xfrm>
          <a:prstGeom prst="rect">
            <a:avLst/>
          </a:prstGeom>
          <a:noFill/>
        </p:spPr>
        <p:txBody>
          <a:bodyPr wrap="square" rtlCol="0">
            <a:spAutoFit/>
          </a:bodyPr>
          <a:lstStyle/>
          <a:p>
            <a:r>
              <a:rPr lang="en-US" sz="2400" dirty="0"/>
              <a:t>Global production of biofuels </a:t>
            </a:r>
            <a:r>
              <a:rPr lang="en-US" sz="2400" b="1" i="1" dirty="0">
                <a:solidFill>
                  <a:srgbClr val="00B050"/>
                </a:solidFill>
              </a:rPr>
              <a:t>is growing steadily </a:t>
            </a:r>
            <a:r>
              <a:rPr lang="en-US" sz="2400" dirty="0"/>
              <a:t>and will continue to </a:t>
            </a:r>
            <a:r>
              <a:rPr lang="en-US" sz="2800" b="1" dirty="0">
                <a:solidFill>
                  <a:srgbClr val="FF0000"/>
                </a:solidFill>
              </a:rPr>
              <a:t>do so</a:t>
            </a:r>
            <a:r>
              <a:rPr lang="en-US" sz="2400" dirty="0"/>
              <a:t>. </a:t>
            </a:r>
            <a:endParaRPr lang="en-US" sz="2400" dirty="0" smtClean="0"/>
          </a:p>
          <a:p>
            <a:r>
              <a:rPr lang="en-US" sz="2400" dirty="0" smtClean="0"/>
              <a:t>(</a:t>
            </a:r>
            <a:r>
              <a:rPr lang="en-US" sz="2400" dirty="0"/>
              <a:t>i.e. continue to </a:t>
            </a:r>
            <a:r>
              <a:rPr lang="en-US" sz="2400" i="1" dirty="0"/>
              <a:t>grow steadily - substitution</a:t>
            </a:r>
            <a:r>
              <a:rPr lang="en-US" sz="2400" dirty="0"/>
              <a:t>)</a:t>
            </a:r>
            <a:endParaRPr lang="pt-PT" sz="2400" dirty="0"/>
          </a:p>
          <a:p>
            <a:r>
              <a:rPr lang="en-GB" sz="2400" dirty="0" smtClean="0"/>
              <a:t>In </a:t>
            </a:r>
            <a:r>
              <a:rPr lang="en-GB" sz="2400" dirty="0"/>
              <a:t>the Gulf, Dubai crude is used as a benchmark to price sales of other regional crudes into Asia. This is not because there are more </a:t>
            </a:r>
            <a:r>
              <a:rPr lang="en-GB" sz="2400" b="1" i="1" dirty="0">
                <a:solidFill>
                  <a:srgbClr val="00B050"/>
                </a:solidFill>
              </a:rPr>
              <a:t>supplies of Dubai crude oil </a:t>
            </a:r>
            <a:r>
              <a:rPr lang="en-GB" sz="2400" dirty="0"/>
              <a:t>than of any other grade - there are not - but because </a:t>
            </a:r>
            <a:r>
              <a:rPr lang="en-GB" sz="2400" b="1" dirty="0"/>
              <a:t>it</a:t>
            </a:r>
            <a:r>
              <a:rPr lang="en-GB" sz="2400" dirty="0"/>
              <a:t> is one of the few Gulf crudes available in single, on the spot, sales as opposed to long term supply contracts. However, if </a:t>
            </a:r>
            <a:r>
              <a:rPr lang="en-GB" sz="2800" b="1" dirty="0">
                <a:solidFill>
                  <a:srgbClr val="FF0000"/>
                </a:solidFill>
              </a:rPr>
              <a:t>supplies</a:t>
            </a:r>
            <a:r>
              <a:rPr lang="en-GB" sz="2400" dirty="0">
                <a:solidFill>
                  <a:srgbClr val="FF0000"/>
                </a:solidFill>
              </a:rPr>
              <a:t> </a:t>
            </a:r>
            <a:r>
              <a:rPr lang="en-GB" sz="2400" dirty="0"/>
              <a:t>became extremely limited and price swings became exaggerated, a new benchmark would have to be found. (i.e. supplies </a:t>
            </a:r>
            <a:r>
              <a:rPr lang="en-GB" sz="2400" i="1" dirty="0"/>
              <a:t>of Dubai crude - ellipsis</a:t>
            </a:r>
            <a:r>
              <a:rPr lang="en-GB" sz="2400" dirty="0"/>
              <a:t>)</a:t>
            </a:r>
            <a:endParaRPr lang="pt-PT" sz="2400" dirty="0"/>
          </a:p>
        </p:txBody>
      </p:sp>
      <p:graphicFrame>
        <p:nvGraphicFramePr>
          <p:cNvPr id="4" name="Table 3"/>
          <p:cNvGraphicFramePr>
            <a:graphicFrameLocks noGrp="1"/>
          </p:cNvGraphicFramePr>
          <p:nvPr>
            <p:extLst>
              <p:ext uri="{D42A27DB-BD31-4B8C-83A1-F6EECF244321}">
                <p14:modId xmlns:p14="http://schemas.microsoft.com/office/powerpoint/2010/main" val="138142603"/>
              </p:ext>
            </p:extLst>
          </p:nvPr>
        </p:nvGraphicFramePr>
        <p:xfrm>
          <a:off x="484470" y="908720"/>
          <a:ext cx="8047971" cy="1537320"/>
        </p:xfrm>
        <a:graphic>
          <a:graphicData uri="http://schemas.openxmlformats.org/drawingml/2006/table">
            <a:tbl>
              <a:tblPr firstRow="1" firstCol="1" bandRow="1">
                <a:tableStyleId>{FABFCF23-3B69-468F-B69F-88F6DE6A72F2}</a:tableStyleId>
              </a:tblPr>
              <a:tblGrid>
                <a:gridCol w="2682347"/>
                <a:gridCol w="2682347"/>
                <a:gridCol w="2683277"/>
              </a:tblGrid>
              <a:tr h="512440">
                <a:tc>
                  <a:txBody>
                    <a:bodyPr/>
                    <a:lstStyle/>
                    <a:p>
                      <a:pPr algn="just">
                        <a:spcAft>
                          <a:spcPts val="0"/>
                        </a:spcAft>
                      </a:pPr>
                      <a:r>
                        <a:rPr lang="en-US" sz="2800" dirty="0">
                          <a:effectLst/>
                        </a:rPr>
                        <a:t> </a:t>
                      </a:r>
                      <a:endParaRPr lang="pt-PT" sz="2800" dirty="0">
                        <a:effectLst/>
                        <a:latin typeface="Calibri"/>
                        <a:ea typeface="Times New Roman"/>
                      </a:endParaRPr>
                    </a:p>
                  </a:txBody>
                  <a:tcPr marL="68580" marR="68580" marT="0" marB="0"/>
                </a:tc>
                <a:tc>
                  <a:txBody>
                    <a:bodyPr/>
                    <a:lstStyle/>
                    <a:p>
                      <a:pPr algn="just">
                        <a:spcAft>
                          <a:spcPts val="0"/>
                        </a:spcAft>
                      </a:pPr>
                      <a:r>
                        <a:rPr lang="en-US" sz="2800">
                          <a:effectLst/>
                        </a:rPr>
                        <a:t>Substitution</a:t>
                      </a:r>
                      <a:endParaRPr lang="pt-PT" sz="2800">
                        <a:effectLst/>
                        <a:latin typeface="Calibri"/>
                        <a:ea typeface="Times New Roman"/>
                      </a:endParaRPr>
                    </a:p>
                  </a:txBody>
                  <a:tcPr marL="68580" marR="68580" marT="0" marB="0"/>
                </a:tc>
                <a:tc>
                  <a:txBody>
                    <a:bodyPr/>
                    <a:lstStyle/>
                    <a:p>
                      <a:pPr algn="just">
                        <a:spcAft>
                          <a:spcPts val="0"/>
                        </a:spcAft>
                      </a:pPr>
                      <a:r>
                        <a:rPr lang="en-US" sz="2800">
                          <a:effectLst/>
                        </a:rPr>
                        <a:t>Ellipsis</a:t>
                      </a:r>
                      <a:endParaRPr lang="pt-PT" sz="2800">
                        <a:effectLst/>
                        <a:latin typeface="Calibri"/>
                        <a:ea typeface="Times New Roman"/>
                      </a:endParaRPr>
                    </a:p>
                  </a:txBody>
                  <a:tcPr marL="68580" marR="68580" marT="0" marB="0"/>
                </a:tc>
              </a:tr>
              <a:tr h="512440">
                <a:tc>
                  <a:txBody>
                    <a:bodyPr/>
                    <a:lstStyle/>
                    <a:p>
                      <a:pPr algn="just">
                        <a:spcAft>
                          <a:spcPts val="0"/>
                        </a:spcAft>
                      </a:pPr>
                      <a:r>
                        <a:rPr lang="en-US" sz="2800" dirty="0">
                          <a:effectLst/>
                        </a:rPr>
                        <a:t>participant</a:t>
                      </a:r>
                      <a:endParaRPr lang="pt-PT" sz="2800" dirty="0">
                        <a:effectLst/>
                        <a:latin typeface="Calibri"/>
                        <a:ea typeface="Times New Roman"/>
                      </a:endParaRPr>
                    </a:p>
                  </a:txBody>
                  <a:tcPr marL="68580" marR="68580" marT="0" marB="0"/>
                </a:tc>
                <a:tc>
                  <a:txBody>
                    <a:bodyPr/>
                    <a:lstStyle/>
                    <a:p>
                      <a:pPr algn="just">
                        <a:spcAft>
                          <a:spcPts val="0"/>
                        </a:spcAft>
                      </a:pPr>
                      <a:r>
                        <a:rPr lang="en-US" sz="2800" dirty="0">
                          <a:effectLst/>
                        </a:rPr>
                        <a:t>one / ones</a:t>
                      </a:r>
                      <a:endParaRPr lang="pt-PT" sz="2800" dirty="0">
                        <a:effectLst/>
                        <a:latin typeface="Calibri"/>
                        <a:ea typeface="Times New Roman"/>
                      </a:endParaRPr>
                    </a:p>
                  </a:txBody>
                  <a:tcPr marL="68580" marR="68580" marT="0" marB="0"/>
                </a:tc>
                <a:tc>
                  <a:txBody>
                    <a:bodyPr/>
                    <a:lstStyle/>
                    <a:p>
                      <a:pPr algn="just">
                        <a:spcAft>
                          <a:spcPts val="0"/>
                        </a:spcAft>
                      </a:pPr>
                      <a:r>
                        <a:rPr lang="en-US" sz="2800" dirty="0">
                          <a:effectLst/>
                        </a:rPr>
                        <a:t>ø</a:t>
                      </a:r>
                      <a:endParaRPr lang="pt-PT" sz="2800" dirty="0">
                        <a:effectLst/>
                        <a:latin typeface="Calibri"/>
                        <a:ea typeface="Times New Roman"/>
                      </a:endParaRPr>
                    </a:p>
                  </a:txBody>
                  <a:tcPr marL="68580" marR="68580" marT="0" marB="0"/>
                </a:tc>
              </a:tr>
              <a:tr h="512440">
                <a:tc>
                  <a:txBody>
                    <a:bodyPr/>
                    <a:lstStyle/>
                    <a:p>
                      <a:pPr algn="just">
                        <a:spcAft>
                          <a:spcPts val="0"/>
                        </a:spcAft>
                      </a:pPr>
                      <a:r>
                        <a:rPr lang="en-US" sz="2800">
                          <a:effectLst/>
                        </a:rPr>
                        <a:t>process</a:t>
                      </a:r>
                      <a:endParaRPr lang="pt-PT" sz="2800">
                        <a:effectLst/>
                        <a:latin typeface="Calibri"/>
                        <a:ea typeface="Times New Roman"/>
                      </a:endParaRPr>
                    </a:p>
                  </a:txBody>
                  <a:tcPr marL="68580" marR="68580" marT="0" marB="0"/>
                </a:tc>
                <a:tc>
                  <a:txBody>
                    <a:bodyPr/>
                    <a:lstStyle/>
                    <a:p>
                      <a:pPr algn="just">
                        <a:spcAft>
                          <a:spcPts val="0"/>
                        </a:spcAft>
                      </a:pPr>
                      <a:r>
                        <a:rPr lang="en-US" sz="2800">
                          <a:effectLst/>
                        </a:rPr>
                        <a:t>do / do so</a:t>
                      </a:r>
                      <a:endParaRPr lang="pt-PT" sz="2800">
                        <a:effectLst/>
                        <a:latin typeface="Calibri"/>
                        <a:ea typeface="Times New Roman"/>
                      </a:endParaRPr>
                    </a:p>
                  </a:txBody>
                  <a:tcPr marL="68580" marR="68580" marT="0" marB="0"/>
                </a:tc>
                <a:tc>
                  <a:txBody>
                    <a:bodyPr/>
                    <a:lstStyle/>
                    <a:p>
                      <a:pPr algn="just">
                        <a:spcAft>
                          <a:spcPts val="0"/>
                        </a:spcAft>
                      </a:pPr>
                      <a:r>
                        <a:rPr lang="en-US" sz="2800" dirty="0">
                          <a:effectLst/>
                        </a:rPr>
                        <a:t>ø</a:t>
                      </a:r>
                      <a:endParaRPr lang="pt-PT" sz="2800" dirty="0">
                        <a:effectLst/>
                        <a:latin typeface="Calibri"/>
                        <a:ea typeface="Times New Roman"/>
                      </a:endParaRPr>
                    </a:p>
                  </a:txBody>
                  <a:tcPr marL="68580" marR="68580" marT="0" marB="0"/>
                </a:tc>
              </a:tr>
            </a:tbl>
          </a:graphicData>
        </a:graphic>
      </p:graphicFrame>
    </p:spTree>
    <p:extLst>
      <p:ext uri="{BB962C8B-B14F-4D97-AF65-F5344CB8AC3E}">
        <p14:creationId xmlns:p14="http://schemas.microsoft.com/office/powerpoint/2010/main" val="122690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r>
              <a:rPr lang="pt-PT" dirty="0" err="1" smtClean="0"/>
              <a:t>Exercise</a:t>
            </a:r>
            <a:r>
              <a:rPr lang="pt-PT" dirty="0" smtClean="0"/>
              <a:t> 8</a:t>
            </a:r>
            <a:endParaRPr lang="pt-PT" dirty="0"/>
          </a:p>
        </p:txBody>
      </p:sp>
    </p:spTree>
    <p:extLst>
      <p:ext uri="{BB962C8B-B14F-4D97-AF65-F5344CB8AC3E}">
        <p14:creationId xmlns:p14="http://schemas.microsoft.com/office/powerpoint/2010/main" val="3767313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solidFill>
            <a:schemeClr val="accent5">
              <a:lumMod val="20000"/>
              <a:lumOff val="80000"/>
            </a:schemeClr>
          </a:solidFill>
        </p:spPr>
        <p:txBody>
          <a:bodyPr/>
          <a:lstStyle/>
          <a:p>
            <a:r>
              <a:rPr lang="en-GB" dirty="0" smtClean="0"/>
              <a:t>Generalising </a:t>
            </a:r>
          </a:p>
          <a:p>
            <a:r>
              <a:rPr lang="en-GB" dirty="0"/>
              <a:t>R</a:t>
            </a:r>
            <a:r>
              <a:rPr lang="en-GB" dirty="0" smtClean="0"/>
              <a:t>eformulating </a:t>
            </a:r>
            <a:r>
              <a:rPr lang="en-GB" dirty="0"/>
              <a:t>the information in a more abstract </a:t>
            </a:r>
            <a:r>
              <a:rPr lang="en-GB" dirty="0" smtClean="0"/>
              <a:t>way</a:t>
            </a: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3771042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solidFill>
            <a:schemeClr val="accent5">
              <a:lumMod val="20000"/>
              <a:lumOff val="80000"/>
            </a:schemeClr>
          </a:solidFill>
        </p:spPr>
        <p:txBody>
          <a:bodyPr/>
          <a:lstStyle/>
          <a:p>
            <a:pPr marL="0" indent="0">
              <a:buNone/>
            </a:pPr>
            <a:r>
              <a:rPr lang="en-GB" dirty="0" smtClean="0"/>
              <a:t>Generalising </a:t>
            </a:r>
          </a:p>
          <a:p>
            <a:r>
              <a:rPr lang="en-GB" dirty="0" smtClean="0"/>
              <a:t>a </a:t>
            </a:r>
            <a:r>
              <a:rPr lang="en-GB" dirty="0"/>
              <a:t>noun that labels a class:	</a:t>
            </a:r>
            <a:endParaRPr lang="pt-PT" dirty="0"/>
          </a:p>
          <a:p>
            <a:pPr marL="0" indent="0">
              <a:buNone/>
            </a:pPr>
            <a:r>
              <a:rPr lang="en-GB" dirty="0"/>
              <a:t>	</a:t>
            </a:r>
            <a:r>
              <a:rPr lang="en-GB" i="1" dirty="0"/>
              <a:t>e.g.</a:t>
            </a:r>
            <a:r>
              <a:rPr lang="en-GB" dirty="0"/>
              <a:t> this </a:t>
            </a:r>
            <a:r>
              <a:rPr lang="en-GB" b="1" dirty="0"/>
              <a:t>furniture</a:t>
            </a:r>
            <a:r>
              <a:rPr lang="en-GB" dirty="0"/>
              <a:t>; </a:t>
            </a:r>
            <a:r>
              <a:rPr lang="en-GB" b="1" dirty="0"/>
              <a:t>dairy products, </a:t>
            </a:r>
            <a:r>
              <a:rPr lang="en-GB" dirty="0"/>
              <a:t>these</a:t>
            </a:r>
            <a:r>
              <a:rPr lang="en-GB" b="1" dirty="0"/>
              <a:t> </a:t>
            </a:r>
            <a:r>
              <a:rPr lang="en-GB" b="1" dirty="0" smtClean="0"/>
              <a:t>	manufactured </a:t>
            </a:r>
            <a:r>
              <a:rPr lang="en-GB" b="1" dirty="0"/>
              <a:t>goods</a:t>
            </a:r>
            <a:endParaRPr lang="pt-PT" dirty="0"/>
          </a:p>
          <a:p>
            <a:r>
              <a:rPr lang="en-GB" dirty="0"/>
              <a:t>a</a:t>
            </a:r>
            <a:r>
              <a:rPr lang="en-GB" dirty="0" smtClean="0"/>
              <a:t> noun that </a:t>
            </a:r>
            <a:r>
              <a:rPr lang="en-GB" dirty="0"/>
              <a:t>labels components, parts or characteristics:</a:t>
            </a:r>
            <a:endParaRPr lang="pt-PT" dirty="0"/>
          </a:p>
          <a:p>
            <a:pPr marL="0" indent="0">
              <a:buNone/>
            </a:pPr>
            <a:r>
              <a:rPr lang="en-GB" i="1" dirty="0" smtClean="0"/>
              <a:t>	e.g</a:t>
            </a:r>
            <a:r>
              <a:rPr lang="en-GB" i="1" dirty="0"/>
              <a:t>. </a:t>
            </a:r>
            <a:r>
              <a:rPr lang="en-GB" dirty="0"/>
              <a:t>these </a:t>
            </a:r>
            <a:r>
              <a:rPr lang="en-GB" b="1" dirty="0"/>
              <a:t>factors</a:t>
            </a:r>
            <a:r>
              <a:rPr lang="en-GB" dirty="0"/>
              <a:t>; these</a:t>
            </a:r>
            <a:r>
              <a:rPr lang="en-GB" b="1" dirty="0"/>
              <a:t> features;</a:t>
            </a:r>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2207711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xfrm>
            <a:off x="457200" y="1556792"/>
            <a:ext cx="8229600" cy="4569371"/>
          </a:xfrm>
          <a:solidFill>
            <a:schemeClr val="accent5">
              <a:lumMod val="20000"/>
              <a:lumOff val="80000"/>
            </a:schemeClr>
          </a:solidFill>
        </p:spPr>
        <p:txBody>
          <a:bodyPr>
            <a:normAutofit/>
          </a:bodyPr>
          <a:lstStyle/>
          <a:p>
            <a:pPr marL="0" indent="0">
              <a:buNone/>
            </a:pPr>
            <a:r>
              <a:rPr lang="en-GB" dirty="0" smtClean="0"/>
              <a:t>Reformulating </a:t>
            </a:r>
            <a:r>
              <a:rPr lang="en-GB" dirty="0"/>
              <a:t>the information in a more abstract </a:t>
            </a:r>
            <a:r>
              <a:rPr lang="en-GB" dirty="0" smtClean="0"/>
              <a:t>way</a:t>
            </a:r>
          </a:p>
          <a:p>
            <a:pPr marL="0" indent="0">
              <a:buNone/>
            </a:pPr>
            <a:endParaRPr lang="en-GB" dirty="0" smtClean="0"/>
          </a:p>
          <a:p>
            <a:r>
              <a:rPr lang="en-GB" dirty="0" smtClean="0"/>
              <a:t>NOMINALISATION = </a:t>
            </a:r>
            <a:r>
              <a:rPr lang="en-GB" dirty="0"/>
              <a:t>reformulating a verb or adjective as a </a:t>
            </a:r>
            <a:r>
              <a:rPr lang="en-GB" dirty="0" smtClean="0"/>
              <a:t>noun</a:t>
            </a:r>
          </a:p>
          <a:p>
            <a:endParaRPr lang="en-GB" dirty="0" smtClean="0"/>
          </a:p>
          <a:p>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2094700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xfrm>
            <a:off x="457200" y="1556792"/>
            <a:ext cx="8229600" cy="4569371"/>
          </a:xfrm>
          <a:solidFill>
            <a:schemeClr val="accent5">
              <a:lumMod val="20000"/>
              <a:lumOff val="80000"/>
            </a:schemeClr>
          </a:solidFill>
        </p:spPr>
        <p:txBody>
          <a:bodyPr>
            <a:normAutofit/>
          </a:bodyPr>
          <a:lstStyle/>
          <a:p>
            <a:pPr marL="0" indent="0">
              <a:buNone/>
            </a:pPr>
            <a:r>
              <a:rPr lang="en-GB" dirty="0" smtClean="0"/>
              <a:t>Nominalisations can condense </a:t>
            </a:r>
            <a:r>
              <a:rPr lang="en-GB" dirty="0"/>
              <a:t>information as a </a:t>
            </a:r>
            <a:r>
              <a:rPr lang="en-GB" i="1" dirty="0"/>
              <a:t>scientific or technical concept</a:t>
            </a:r>
            <a:r>
              <a:rPr lang="en-GB" dirty="0"/>
              <a:t>: </a:t>
            </a:r>
            <a:endParaRPr lang="en-GB" dirty="0" smtClean="0"/>
          </a:p>
          <a:p>
            <a:endParaRPr lang="pt-PT" dirty="0"/>
          </a:p>
          <a:p>
            <a:r>
              <a:rPr lang="en-GB" dirty="0"/>
              <a:t>e.g. this </a:t>
            </a:r>
            <a:r>
              <a:rPr lang="en-GB" b="1" dirty="0"/>
              <a:t>demand</a:t>
            </a:r>
            <a:r>
              <a:rPr lang="en-GB" dirty="0"/>
              <a:t> and </a:t>
            </a:r>
            <a:r>
              <a:rPr lang="en-GB" b="1" dirty="0"/>
              <a:t>supply</a:t>
            </a:r>
            <a:r>
              <a:rPr lang="en-GB" dirty="0"/>
              <a:t>; the </a:t>
            </a:r>
            <a:r>
              <a:rPr lang="en-GB" b="1" dirty="0"/>
              <a:t>erosion</a:t>
            </a:r>
            <a:r>
              <a:rPr lang="en-GB" dirty="0"/>
              <a:t>; the ill </a:t>
            </a:r>
            <a:r>
              <a:rPr lang="en-GB" b="1" dirty="0"/>
              <a:t>health</a:t>
            </a:r>
            <a:r>
              <a:rPr lang="en-GB" dirty="0"/>
              <a:t> in remote areas.</a:t>
            </a:r>
            <a:endParaRPr lang="pt-PT" dirty="0"/>
          </a:p>
          <a:p>
            <a:endParaRPr lang="pt-PT" dirty="0"/>
          </a:p>
          <a:p>
            <a:endParaRPr lang="en-GB" dirty="0" smtClean="0"/>
          </a:p>
          <a:p>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1665628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pt-PT" sz="3600" dirty="0" err="1" smtClean="0"/>
              <a:t>Condensing</a:t>
            </a:r>
            <a:r>
              <a:rPr lang="pt-PT" sz="3600" dirty="0" smtClean="0"/>
              <a:t> </a:t>
            </a:r>
            <a:r>
              <a:rPr lang="pt-PT" sz="3600" dirty="0" err="1" smtClean="0"/>
              <a:t>information</a:t>
            </a:r>
            <a:r>
              <a:rPr lang="pt-PT" sz="3600" dirty="0" smtClean="0"/>
              <a:t> in a nominal </a:t>
            </a:r>
            <a:r>
              <a:rPr lang="pt-PT" sz="3600" dirty="0" err="1" smtClean="0"/>
              <a:t>group</a:t>
            </a:r>
            <a:r>
              <a:rPr lang="pt-PT" sz="3600" dirty="0" smtClean="0"/>
              <a:t> to </a:t>
            </a:r>
            <a:r>
              <a:rPr lang="pt-PT" sz="3600" dirty="0" err="1" smtClean="0"/>
              <a:t>create</a:t>
            </a:r>
            <a:r>
              <a:rPr lang="pt-PT" sz="3600" dirty="0" smtClean="0"/>
              <a:t> </a:t>
            </a:r>
            <a:r>
              <a:rPr lang="pt-PT" sz="3600" dirty="0" err="1" smtClean="0"/>
              <a:t>Theme</a:t>
            </a:r>
            <a:endParaRPr lang="pt-PT" sz="3600" dirty="0"/>
          </a:p>
        </p:txBody>
      </p:sp>
      <p:sp>
        <p:nvSpPr>
          <p:cNvPr id="3" name="Content Placeholder 2"/>
          <p:cNvSpPr>
            <a:spLocks noGrp="1"/>
          </p:cNvSpPr>
          <p:nvPr>
            <p:ph idx="1"/>
          </p:nvPr>
        </p:nvSpPr>
        <p:spPr>
          <a:xfrm>
            <a:off x="467544" y="1484784"/>
            <a:ext cx="8229600" cy="5001419"/>
          </a:xfrm>
          <a:solidFill>
            <a:schemeClr val="accent5">
              <a:lumMod val="20000"/>
              <a:lumOff val="80000"/>
            </a:schemeClr>
          </a:solidFill>
        </p:spPr>
        <p:txBody>
          <a:bodyPr>
            <a:normAutofit fontScale="92500" lnSpcReduction="20000"/>
          </a:bodyPr>
          <a:lstStyle/>
          <a:p>
            <a:pPr marL="0" indent="0">
              <a:buNone/>
            </a:pPr>
            <a:r>
              <a:rPr lang="en-GB" dirty="0" smtClean="0"/>
              <a:t>Reference </a:t>
            </a:r>
            <a:r>
              <a:rPr lang="en-GB" dirty="0"/>
              <a:t>nouns </a:t>
            </a:r>
            <a:endParaRPr lang="en-GB" dirty="0" smtClean="0"/>
          </a:p>
          <a:p>
            <a:r>
              <a:rPr lang="en-GB" i="1" dirty="0" smtClean="0"/>
              <a:t>encode </a:t>
            </a:r>
            <a:r>
              <a:rPr lang="en-GB" i="1" dirty="0"/>
              <a:t>a point of view: </a:t>
            </a:r>
            <a:endParaRPr lang="pt-PT" dirty="0"/>
          </a:p>
          <a:p>
            <a:pPr marL="0" indent="0">
              <a:buNone/>
            </a:pPr>
            <a:r>
              <a:rPr lang="en-GB" dirty="0"/>
              <a:t>e.g. this </a:t>
            </a:r>
            <a:r>
              <a:rPr lang="en-GB" b="1" dirty="0"/>
              <a:t>problem</a:t>
            </a:r>
            <a:r>
              <a:rPr lang="en-GB" dirty="0"/>
              <a:t>;  these </a:t>
            </a:r>
            <a:r>
              <a:rPr lang="en-GB" b="1" dirty="0"/>
              <a:t>issues</a:t>
            </a:r>
            <a:r>
              <a:rPr lang="en-GB" dirty="0"/>
              <a:t>; the </a:t>
            </a:r>
            <a:r>
              <a:rPr lang="en-GB" b="1" dirty="0"/>
              <a:t>solution</a:t>
            </a:r>
            <a:r>
              <a:rPr lang="en-GB" dirty="0"/>
              <a:t>, such an </a:t>
            </a:r>
            <a:r>
              <a:rPr lang="en-GB" b="1" dirty="0"/>
              <a:t>argument</a:t>
            </a:r>
            <a:r>
              <a:rPr lang="en-GB" dirty="0"/>
              <a:t>, this </a:t>
            </a:r>
            <a:r>
              <a:rPr lang="en-GB" b="1" dirty="0"/>
              <a:t>perspective</a:t>
            </a:r>
            <a:r>
              <a:rPr lang="en-GB" dirty="0"/>
              <a:t>, this </a:t>
            </a:r>
            <a:r>
              <a:rPr lang="en-GB" b="1" dirty="0"/>
              <a:t>possibility</a:t>
            </a:r>
            <a:endParaRPr lang="pt-PT" dirty="0"/>
          </a:p>
          <a:p>
            <a:r>
              <a:rPr lang="en-GB" i="1" dirty="0" smtClean="0"/>
              <a:t>label </a:t>
            </a:r>
            <a:r>
              <a:rPr lang="en-GB" i="1" dirty="0"/>
              <a:t>cause and effect relationships</a:t>
            </a:r>
            <a:r>
              <a:rPr lang="en-GB" dirty="0"/>
              <a:t>:</a:t>
            </a:r>
            <a:endParaRPr lang="pt-PT" dirty="0"/>
          </a:p>
          <a:p>
            <a:pPr marL="0" indent="0">
              <a:buNone/>
            </a:pPr>
            <a:r>
              <a:rPr lang="en-GB" dirty="0"/>
              <a:t>e.g. these </a:t>
            </a:r>
            <a:r>
              <a:rPr lang="en-GB" b="1" dirty="0"/>
              <a:t>reasons</a:t>
            </a:r>
            <a:r>
              <a:rPr lang="en-GB" dirty="0"/>
              <a:t>; this </a:t>
            </a:r>
            <a:r>
              <a:rPr lang="en-GB" b="1" dirty="0"/>
              <a:t>influence</a:t>
            </a:r>
            <a:r>
              <a:rPr lang="en-GB" dirty="0"/>
              <a:t>; these </a:t>
            </a:r>
            <a:r>
              <a:rPr lang="en-GB" b="1" dirty="0"/>
              <a:t>implications, </a:t>
            </a:r>
            <a:r>
              <a:rPr lang="en-GB" dirty="0"/>
              <a:t>this</a:t>
            </a:r>
            <a:r>
              <a:rPr lang="en-GB" b="1" dirty="0"/>
              <a:t> result</a:t>
            </a:r>
            <a:endParaRPr lang="pt-PT" dirty="0"/>
          </a:p>
          <a:p>
            <a:r>
              <a:rPr lang="en-GB" i="1" dirty="0" smtClean="0"/>
              <a:t>refer </a:t>
            </a:r>
            <a:r>
              <a:rPr lang="en-GB" i="1" dirty="0"/>
              <a:t>to ways or strategies:	</a:t>
            </a:r>
            <a:endParaRPr lang="pt-PT" dirty="0"/>
          </a:p>
          <a:p>
            <a:pPr marL="0" indent="0">
              <a:buNone/>
            </a:pPr>
            <a:r>
              <a:rPr lang="en-GB" dirty="0"/>
              <a:t>e.g. this </a:t>
            </a:r>
            <a:r>
              <a:rPr lang="en-GB" b="1" dirty="0"/>
              <a:t>approach</a:t>
            </a:r>
            <a:r>
              <a:rPr lang="en-GB" dirty="0"/>
              <a:t>;  such </a:t>
            </a:r>
            <a:r>
              <a:rPr lang="en-GB" b="1" dirty="0"/>
              <a:t>strategies</a:t>
            </a:r>
            <a:r>
              <a:rPr lang="en-GB" dirty="0"/>
              <a:t>; this </a:t>
            </a:r>
            <a:r>
              <a:rPr lang="en-GB" b="1" dirty="0"/>
              <a:t>process</a:t>
            </a:r>
            <a:endParaRPr lang="pt-PT" dirty="0"/>
          </a:p>
          <a:p>
            <a:r>
              <a:rPr lang="en-GB" i="1" dirty="0" smtClean="0"/>
              <a:t>identify </a:t>
            </a:r>
            <a:r>
              <a:rPr lang="en-GB" i="1" dirty="0"/>
              <a:t>similarity or difference</a:t>
            </a:r>
            <a:r>
              <a:rPr lang="en-GB" dirty="0"/>
              <a:t>:</a:t>
            </a:r>
            <a:endParaRPr lang="pt-PT" dirty="0"/>
          </a:p>
          <a:p>
            <a:pPr marL="0" indent="0">
              <a:buNone/>
            </a:pPr>
            <a:r>
              <a:rPr lang="en-GB" i="1" dirty="0" smtClean="0">
                <a:effectLst/>
              </a:rPr>
              <a:t>e.g. </a:t>
            </a:r>
            <a:r>
              <a:rPr lang="en-GB" dirty="0" smtClean="0">
                <a:effectLst/>
              </a:rPr>
              <a:t>these</a:t>
            </a:r>
            <a:r>
              <a:rPr lang="en-GB" b="1" dirty="0" smtClean="0">
                <a:effectLst/>
              </a:rPr>
              <a:t> differences</a:t>
            </a:r>
            <a:r>
              <a:rPr lang="en-GB" dirty="0" smtClean="0">
                <a:effectLst/>
              </a:rPr>
              <a:t>, this </a:t>
            </a:r>
            <a:r>
              <a:rPr lang="en-GB" b="1" dirty="0" smtClean="0">
                <a:effectLst/>
              </a:rPr>
              <a:t>similarity, </a:t>
            </a:r>
            <a:r>
              <a:rPr lang="en-GB" dirty="0" smtClean="0">
                <a:effectLst/>
              </a:rPr>
              <a:t>this</a:t>
            </a:r>
            <a:r>
              <a:rPr lang="en-GB" b="1" dirty="0" smtClean="0">
                <a:effectLst/>
              </a:rPr>
              <a:t> diversity.</a:t>
            </a:r>
            <a:endParaRPr lang="pt-PT" dirty="0" smtClean="0">
              <a:effectLst/>
            </a:endParaRPr>
          </a:p>
          <a:p>
            <a:endParaRPr lang="en-GB" dirty="0" smtClean="0"/>
          </a:p>
          <a:p>
            <a:endParaRPr lang="pt-PT" dirty="0"/>
          </a:p>
          <a:p>
            <a:pPr marL="0" indent="0">
              <a:buNone/>
            </a:pPr>
            <a:endParaRPr lang="pt-PT" dirty="0" smtClean="0"/>
          </a:p>
          <a:p>
            <a:endParaRPr lang="pt-PT" dirty="0"/>
          </a:p>
        </p:txBody>
      </p:sp>
    </p:spTree>
    <p:extLst>
      <p:ext uri="{BB962C8B-B14F-4D97-AF65-F5344CB8AC3E}">
        <p14:creationId xmlns:p14="http://schemas.microsoft.com/office/powerpoint/2010/main" val="1196442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r>
              <a:rPr lang="pt-PT" dirty="0" err="1" smtClean="0"/>
              <a:t>Exercises</a:t>
            </a:r>
            <a:r>
              <a:rPr lang="pt-PT" dirty="0" smtClean="0"/>
              <a:t> 5-7</a:t>
            </a:r>
            <a:endParaRPr lang="pt-PT" dirty="0"/>
          </a:p>
        </p:txBody>
      </p:sp>
    </p:spTree>
    <p:extLst>
      <p:ext uri="{BB962C8B-B14F-4D97-AF65-F5344CB8AC3E}">
        <p14:creationId xmlns:p14="http://schemas.microsoft.com/office/powerpoint/2010/main" val="606770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pt-PT" sz="1800" dirty="0" err="1" smtClean="0"/>
              <a:t>Exercise</a:t>
            </a:r>
            <a:r>
              <a:rPr lang="pt-PT" sz="1800" dirty="0" smtClean="0"/>
              <a:t> 5</a:t>
            </a:r>
            <a:endParaRPr lang="pt-PT" sz="1800"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r>
              <a:rPr lang="en-GB" dirty="0"/>
              <a:t>Wine is expected to register a total volume CAGR of 2% over the forecast period to reach 478 million litres in 2020. This positive performance is set to be a major improvement on the total volume CAGR of -3% witnessed over the review period, when the Portuguese economic crisis resulted in contracting demand for wine. Nevertheless, the Portuguese economy has shown some signs of improvement in recent years with positive GDP growth and declining unemployment. This recovery is expected to continue building during the review period, positively impacting sales of wine. In addition, strong investment in improving production quality is set to encourage higher consumption from more discerning consumers.</a:t>
            </a:r>
            <a:endParaRPr lang="pt-PT" dirty="0"/>
          </a:p>
        </p:txBody>
      </p:sp>
    </p:spTree>
    <p:extLst>
      <p:ext uri="{BB962C8B-B14F-4D97-AF65-F5344CB8AC3E}">
        <p14:creationId xmlns:p14="http://schemas.microsoft.com/office/powerpoint/2010/main" val="3179830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pt-PT" sz="1800" dirty="0" err="1" smtClean="0"/>
              <a:t>Exercise</a:t>
            </a:r>
            <a:r>
              <a:rPr lang="pt-PT" sz="1800" dirty="0" smtClean="0"/>
              <a:t> 5</a:t>
            </a:r>
            <a:endParaRPr lang="pt-PT" sz="1800"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r>
              <a:rPr lang="en-GB" dirty="0"/>
              <a:t>Wine is expected to register a total volume CAGR of 2% over the forecast period to reach 478 million litres in 2020. </a:t>
            </a:r>
            <a:r>
              <a:rPr lang="en-GB" b="1" dirty="0">
                <a:solidFill>
                  <a:srgbClr val="FF0000"/>
                </a:solidFill>
              </a:rPr>
              <a:t>This positive performance </a:t>
            </a:r>
            <a:r>
              <a:rPr lang="en-GB" dirty="0"/>
              <a:t>is set to be a major improvement on the total volume CAGR of -3% witnessed over the review period, when the Portuguese economic crisis resulted in contracting demand for wine. Nevertheless, the Portuguese economy has shown some signs of improvement in recent years with positive GDP growth and declining unemployment. </a:t>
            </a:r>
            <a:r>
              <a:rPr lang="en-GB" b="1" dirty="0">
                <a:solidFill>
                  <a:srgbClr val="FF0000"/>
                </a:solidFill>
              </a:rPr>
              <a:t>This recovery </a:t>
            </a:r>
            <a:r>
              <a:rPr lang="en-GB" dirty="0"/>
              <a:t>is expected to continue building during the review period, positively impacting sales of wine. In addition, strong investment in improving production quality is set to encourage higher consumption from more discerning consumers.</a:t>
            </a:r>
            <a:endParaRPr lang="pt-PT" dirty="0"/>
          </a:p>
        </p:txBody>
      </p:sp>
      <p:sp>
        <p:nvSpPr>
          <p:cNvPr id="4" name="TextBox 3"/>
          <p:cNvSpPr txBox="1"/>
          <p:nvPr/>
        </p:nvSpPr>
        <p:spPr>
          <a:xfrm>
            <a:off x="4139952" y="745169"/>
            <a:ext cx="3528392" cy="954107"/>
          </a:xfrm>
          <a:prstGeom prst="rect">
            <a:avLst/>
          </a:prstGeom>
          <a:solidFill>
            <a:srgbClr val="FFFF00"/>
          </a:solidFill>
        </p:spPr>
        <p:txBody>
          <a:bodyPr wrap="square" rtlCol="0">
            <a:spAutoFit/>
          </a:bodyPr>
          <a:lstStyle/>
          <a:p>
            <a:r>
              <a:rPr lang="pt-PT" sz="2800" b="1" dirty="0" smtClean="0"/>
              <a:t>NOMINALISATION</a:t>
            </a:r>
          </a:p>
          <a:p>
            <a:r>
              <a:rPr lang="pt-PT" sz="2800" b="1" dirty="0" smtClean="0"/>
              <a:t>- </a:t>
            </a:r>
            <a:r>
              <a:rPr lang="pt-PT" sz="2800" b="1" dirty="0" err="1" smtClean="0"/>
              <a:t>Technical</a:t>
            </a:r>
            <a:r>
              <a:rPr lang="pt-PT" sz="2800" b="1" dirty="0" smtClean="0"/>
              <a:t> </a:t>
            </a:r>
            <a:r>
              <a:rPr lang="pt-PT" sz="2800" b="1" dirty="0" err="1" smtClean="0"/>
              <a:t>concept</a:t>
            </a:r>
            <a:endParaRPr lang="pt-PT" sz="2800" b="1" dirty="0"/>
          </a:p>
        </p:txBody>
      </p:sp>
      <p:sp>
        <p:nvSpPr>
          <p:cNvPr id="5" name="TextBox 4"/>
          <p:cNvSpPr txBox="1"/>
          <p:nvPr/>
        </p:nvSpPr>
        <p:spPr>
          <a:xfrm>
            <a:off x="5436096" y="2582243"/>
            <a:ext cx="3240360" cy="954107"/>
          </a:xfrm>
          <a:prstGeom prst="rect">
            <a:avLst/>
          </a:prstGeom>
          <a:solidFill>
            <a:srgbClr val="FFFF00"/>
          </a:solidFill>
        </p:spPr>
        <p:txBody>
          <a:bodyPr wrap="square" rtlCol="0">
            <a:spAutoFit/>
          </a:bodyPr>
          <a:lstStyle/>
          <a:p>
            <a:r>
              <a:rPr lang="pt-PT" sz="2800" b="1" dirty="0" smtClean="0"/>
              <a:t>NOMINALISATION</a:t>
            </a:r>
          </a:p>
          <a:p>
            <a:r>
              <a:rPr lang="pt-PT" sz="2800" b="1" dirty="0" smtClean="0"/>
              <a:t>- </a:t>
            </a:r>
            <a:r>
              <a:rPr lang="pt-PT" sz="2800" b="1" dirty="0" err="1" smtClean="0"/>
              <a:t>Technical</a:t>
            </a:r>
            <a:r>
              <a:rPr lang="pt-PT" sz="2800" b="1" dirty="0" smtClean="0"/>
              <a:t> </a:t>
            </a:r>
            <a:r>
              <a:rPr lang="pt-PT" sz="2800" b="1" dirty="0" err="1" smtClean="0"/>
              <a:t>concept</a:t>
            </a:r>
            <a:endParaRPr lang="pt-PT" sz="2800" b="1" dirty="0"/>
          </a:p>
        </p:txBody>
      </p:sp>
    </p:spTree>
    <p:extLst>
      <p:ext uri="{BB962C8B-B14F-4D97-AF65-F5344CB8AC3E}">
        <p14:creationId xmlns:p14="http://schemas.microsoft.com/office/powerpoint/2010/main" val="252975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1089</Words>
  <Application>Microsoft Office PowerPoint</Application>
  <PresentationFormat>On-screen Show (4:3)</PresentationFormat>
  <Paragraphs>104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Recursos de Coesão</vt:lpstr>
      <vt:lpstr>Condensing information in a nominal group to create Theme</vt:lpstr>
      <vt:lpstr>Condensing information in a nominal group to create Theme</vt:lpstr>
      <vt:lpstr>Condensing information in a nominal group to create Theme</vt:lpstr>
      <vt:lpstr>Condensing information in a nominal group to create Theme</vt:lpstr>
      <vt:lpstr>Condensing information in a nominal group to create Theme</vt:lpstr>
      <vt:lpstr>PowerPoint Presentation</vt:lpstr>
      <vt:lpstr>Exercise 5</vt:lpstr>
      <vt:lpstr>Exercise 5</vt:lpstr>
      <vt:lpstr>Reference, substitution &amp; ellipsis</vt:lpstr>
      <vt:lpstr>Reference</vt:lpstr>
      <vt:lpstr>Reference</vt:lpstr>
      <vt:lpstr>Reference</vt:lpstr>
      <vt:lpstr>Reference</vt:lpstr>
      <vt:lpstr>Reference</vt:lpstr>
      <vt:lpstr>Reference</vt:lpstr>
      <vt:lpstr>Reference</vt:lpstr>
      <vt:lpstr>Substitution &amp; ellipsis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Recursos de coesão</dc:title>
  <dc:creator>ANN HENSHALL</dc:creator>
  <cp:lastModifiedBy>ANN HENSHALL</cp:lastModifiedBy>
  <cp:revision>11</cp:revision>
  <dcterms:created xsi:type="dcterms:W3CDTF">2017-10-24T09:24:47Z</dcterms:created>
  <dcterms:modified xsi:type="dcterms:W3CDTF">2017-10-24T12:15:32Z</dcterms:modified>
</cp:coreProperties>
</file>